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701" r:id="rId1"/>
  </p:sldMasterIdLst>
  <p:notesMasterIdLst>
    <p:notesMasterId r:id="rId37"/>
  </p:notesMasterIdLst>
  <p:sldIdLst>
    <p:sldId id="256" r:id="rId2"/>
    <p:sldId id="411" r:id="rId3"/>
    <p:sldId id="265" r:id="rId4"/>
    <p:sldId id="267" r:id="rId5"/>
    <p:sldId id="271" r:id="rId6"/>
    <p:sldId id="397" r:id="rId7"/>
    <p:sldId id="278" r:id="rId8"/>
    <p:sldId id="421" r:id="rId9"/>
    <p:sldId id="270" r:id="rId10"/>
    <p:sldId id="418" r:id="rId11"/>
    <p:sldId id="401" r:id="rId12"/>
    <p:sldId id="420" r:id="rId13"/>
    <p:sldId id="427" r:id="rId14"/>
    <p:sldId id="402" r:id="rId15"/>
    <p:sldId id="422" r:id="rId16"/>
    <p:sldId id="428" r:id="rId17"/>
    <p:sldId id="403" r:id="rId18"/>
    <p:sldId id="425" r:id="rId19"/>
    <p:sldId id="429" r:id="rId20"/>
    <p:sldId id="405" r:id="rId21"/>
    <p:sldId id="430" r:id="rId22"/>
    <p:sldId id="431" r:id="rId23"/>
    <p:sldId id="407" r:id="rId24"/>
    <p:sldId id="423" r:id="rId25"/>
    <p:sldId id="432" r:id="rId26"/>
    <p:sldId id="404" r:id="rId27"/>
    <p:sldId id="424" r:id="rId28"/>
    <p:sldId id="426" r:id="rId29"/>
    <p:sldId id="433" r:id="rId30"/>
    <p:sldId id="412" r:id="rId31"/>
    <p:sldId id="263" r:id="rId32"/>
    <p:sldId id="259" r:id="rId33"/>
    <p:sldId id="260" r:id="rId34"/>
    <p:sldId id="261" r:id="rId35"/>
    <p:sldId id="262" r:id="rId36"/>
  </p:sldIdLst>
  <p:sldSz cx="12192000" cy="6858000"/>
  <p:notesSz cx="9236075"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retta Collins" initials="LC" lastIdx="1" clrIdx="0">
    <p:extLst>
      <p:ext uri="{19B8F6BF-5375-455C-9EA6-DF929625EA0E}">
        <p15:presenceInfo xmlns:p15="http://schemas.microsoft.com/office/powerpoint/2012/main" userId="S::lcollins@chesapeakebay.net::f0f678a4-26be-4851-b932-a5845cc4b1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7A51"/>
    <a:srgbClr val="C48170"/>
    <a:srgbClr val="B490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854" autoAdjust="0"/>
    <p:restoredTop sz="88126" autoAdjust="0"/>
  </p:normalViewPr>
  <p:slideViewPr>
    <p:cSldViewPr snapToGrid="0">
      <p:cViewPr varScale="1">
        <p:scale>
          <a:sx n="26" d="100"/>
          <a:sy n="26" d="100"/>
        </p:scale>
        <p:origin x="984" y="40"/>
      </p:cViewPr>
      <p:guideLst/>
    </p:cSldViewPr>
  </p:slideViewPr>
  <p:notesTextViewPr>
    <p:cViewPr>
      <p:scale>
        <a:sx n="1" d="1"/>
        <a:sy n="1" d="1"/>
      </p:scale>
      <p:origin x="0" y="0"/>
    </p:cViewPr>
  </p:notesTextViewPr>
  <p:sorterViewPr>
    <p:cViewPr>
      <p:scale>
        <a:sx n="90" d="100"/>
        <a:sy n="90" d="100"/>
      </p:scale>
      <p:origin x="0" y="-330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027ECC-D118-4BBC-B7DD-95A280121187}" type="doc">
      <dgm:prSet loTypeId="urn:microsoft.com/office/officeart/2005/8/layout/list1" loCatId="list" qsTypeId="urn:microsoft.com/office/officeart/2005/8/quickstyle/simple1" qsCatId="simple" csTypeId="urn:microsoft.com/office/officeart/2005/8/colors/colorful2" csCatId="colorful"/>
      <dgm:spPr/>
      <dgm:t>
        <a:bodyPr/>
        <a:lstStyle/>
        <a:p>
          <a:endParaRPr lang="en-US"/>
        </a:p>
      </dgm:t>
    </dgm:pt>
    <dgm:pt modelId="{8BCBA7BB-499A-498D-A93B-4F95B7249DE0}">
      <dgm:prSet/>
      <dgm:spPr/>
      <dgm:t>
        <a:bodyPr/>
        <a:lstStyle/>
        <a:p>
          <a:r>
            <a:rPr lang="en-US"/>
            <a:t>Resources </a:t>
          </a:r>
        </a:p>
      </dgm:t>
    </dgm:pt>
    <dgm:pt modelId="{FAEA20BB-39FA-4620-9E98-E51F14304400}" type="parTrans" cxnId="{5C03B384-A80F-4D65-8EDE-F098C23FECCD}">
      <dgm:prSet/>
      <dgm:spPr/>
      <dgm:t>
        <a:bodyPr/>
        <a:lstStyle/>
        <a:p>
          <a:endParaRPr lang="en-US"/>
        </a:p>
      </dgm:t>
    </dgm:pt>
    <dgm:pt modelId="{45B2B4F9-2D03-49E5-B1C7-85E88329FDE1}" type="sibTrans" cxnId="{5C03B384-A80F-4D65-8EDE-F098C23FECCD}">
      <dgm:prSet/>
      <dgm:spPr/>
      <dgm:t>
        <a:bodyPr/>
        <a:lstStyle/>
        <a:p>
          <a:endParaRPr lang="en-US"/>
        </a:p>
      </dgm:t>
    </dgm:pt>
    <dgm:pt modelId="{6B518FC5-C609-45F4-BCD6-FF9FAA3E8B79}">
      <dgm:prSet/>
      <dgm:spPr/>
      <dgm:t>
        <a:bodyPr/>
        <a:lstStyle/>
        <a:p>
          <a:r>
            <a:rPr lang="en-US"/>
            <a:t>Capacity is limited at the CBPO &amp; state agencies</a:t>
          </a:r>
        </a:p>
      </dgm:t>
    </dgm:pt>
    <dgm:pt modelId="{70FA77BA-38D7-401F-BFD2-DB7B8DA20C08}" type="parTrans" cxnId="{14657E26-4FC6-4DAD-8330-71D11E2CD271}">
      <dgm:prSet/>
      <dgm:spPr/>
      <dgm:t>
        <a:bodyPr/>
        <a:lstStyle/>
        <a:p>
          <a:endParaRPr lang="en-US"/>
        </a:p>
      </dgm:t>
    </dgm:pt>
    <dgm:pt modelId="{58675097-0566-44F2-810A-51B2C4C71019}" type="sibTrans" cxnId="{14657E26-4FC6-4DAD-8330-71D11E2CD271}">
      <dgm:prSet/>
      <dgm:spPr/>
      <dgm:t>
        <a:bodyPr/>
        <a:lstStyle/>
        <a:p>
          <a:endParaRPr lang="en-US"/>
        </a:p>
      </dgm:t>
    </dgm:pt>
    <dgm:pt modelId="{122415FA-50EE-4B8F-8661-191B533DDCF5}">
      <dgm:prSet/>
      <dgm:spPr/>
      <dgm:t>
        <a:bodyPr/>
        <a:lstStyle/>
        <a:p>
          <a:r>
            <a:rPr lang="en-US"/>
            <a:t>BMP Effectiveness Protocol</a:t>
          </a:r>
        </a:p>
      </dgm:t>
    </dgm:pt>
    <dgm:pt modelId="{D2FA9113-E060-4659-A452-ACF82D9FE6C7}" type="parTrans" cxnId="{6748C84F-ACD7-4E5F-A28A-6291C28F3AB9}">
      <dgm:prSet/>
      <dgm:spPr/>
      <dgm:t>
        <a:bodyPr/>
        <a:lstStyle/>
        <a:p>
          <a:endParaRPr lang="en-US"/>
        </a:p>
      </dgm:t>
    </dgm:pt>
    <dgm:pt modelId="{8EEB40FF-13F2-4688-8447-42FDE5BF7115}" type="sibTrans" cxnId="{6748C84F-ACD7-4E5F-A28A-6291C28F3AB9}">
      <dgm:prSet/>
      <dgm:spPr/>
      <dgm:t>
        <a:bodyPr/>
        <a:lstStyle/>
        <a:p>
          <a:endParaRPr lang="en-US"/>
        </a:p>
      </dgm:t>
    </dgm:pt>
    <dgm:pt modelId="{B6D2DD85-3164-4DFD-A29A-F5C62546D4F1}">
      <dgm:prSet/>
      <dgm:spPr/>
      <dgm:t>
        <a:bodyPr/>
        <a:lstStyle/>
        <a:p>
          <a:r>
            <a:rPr lang="en-US"/>
            <a:t>Care to follow science</a:t>
          </a:r>
        </a:p>
      </dgm:t>
    </dgm:pt>
    <dgm:pt modelId="{819817E2-E275-46AF-AE10-539DA7A957AE}" type="parTrans" cxnId="{72ACD33B-B90D-4146-9897-FF0BEC8DC3D1}">
      <dgm:prSet/>
      <dgm:spPr/>
      <dgm:t>
        <a:bodyPr/>
        <a:lstStyle/>
        <a:p>
          <a:endParaRPr lang="en-US"/>
        </a:p>
      </dgm:t>
    </dgm:pt>
    <dgm:pt modelId="{486052AB-688D-456B-A6EE-D177FF328BE2}" type="sibTrans" cxnId="{72ACD33B-B90D-4146-9897-FF0BEC8DC3D1}">
      <dgm:prSet/>
      <dgm:spPr/>
      <dgm:t>
        <a:bodyPr/>
        <a:lstStyle/>
        <a:p>
          <a:endParaRPr lang="en-US"/>
        </a:p>
      </dgm:t>
    </dgm:pt>
    <dgm:pt modelId="{AA54AA76-EE87-4A51-82F2-29D8047727DC}" type="pres">
      <dgm:prSet presAssocID="{C4027ECC-D118-4BBC-B7DD-95A280121187}" presName="linear" presStyleCnt="0">
        <dgm:presLayoutVars>
          <dgm:dir/>
          <dgm:animLvl val="lvl"/>
          <dgm:resizeHandles val="exact"/>
        </dgm:presLayoutVars>
      </dgm:prSet>
      <dgm:spPr/>
    </dgm:pt>
    <dgm:pt modelId="{3E088E87-B5DD-419A-881A-7FDDCC45AAD5}" type="pres">
      <dgm:prSet presAssocID="{8BCBA7BB-499A-498D-A93B-4F95B7249DE0}" presName="parentLin" presStyleCnt="0"/>
      <dgm:spPr/>
    </dgm:pt>
    <dgm:pt modelId="{B3AA708C-56DF-4025-A39A-4B03D8605A42}" type="pres">
      <dgm:prSet presAssocID="{8BCBA7BB-499A-498D-A93B-4F95B7249DE0}" presName="parentLeftMargin" presStyleLbl="node1" presStyleIdx="0" presStyleCnt="2"/>
      <dgm:spPr/>
    </dgm:pt>
    <dgm:pt modelId="{BC7A524E-BC76-4A3D-8683-AC490452E1FD}" type="pres">
      <dgm:prSet presAssocID="{8BCBA7BB-499A-498D-A93B-4F95B7249DE0}" presName="parentText" presStyleLbl="node1" presStyleIdx="0" presStyleCnt="2">
        <dgm:presLayoutVars>
          <dgm:chMax val="0"/>
          <dgm:bulletEnabled val="1"/>
        </dgm:presLayoutVars>
      </dgm:prSet>
      <dgm:spPr/>
    </dgm:pt>
    <dgm:pt modelId="{13E7E71C-9E15-4378-9514-92077371D3EF}" type="pres">
      <dgm:prSet presAssocID="{8BCBA7BB-499A-498D-A93B-4F95B7249DE0}" presName="negativeSpace" presStyleCnt="0"/>
      <dgm:spPr/>
    </dgm:pt>
    <dgm:pt modelId="{B0A04892-8595-4794-B078-F68F54DA1C44}" type="pres">
      <dgm:prSet presAssocID="{8BCBA7BB-499A-498D-A93B-4F95B7249DE0}" presName="childText" presStyleLbl="conFgAcc1" presStyleIdx="0" presStyleCnt="2">
        <dgm:presLayoutVars>
          <dgm:bulletEnabled val="1"/>
        </dgm:presLayoutVars>
      </dgm:prSet>
      <dgm:spPr/>
    </dgm:pt>
    <dgm:pt modelId="{ABEAE681-D71B-4166-9469-E567F9E7A0F1}" type="pres">
      <dgm:prSet presAssocID="{45B2B4F9-2D03-49E5-B1C7-85E88329FDE1}" presName="spaceBetweenRectangles" presStyleCnt="0"/>
      <dgm:spPr/>
    </dgm:pt>
    <dgm:pt modelId="{8881A51A-A71C-4B42-89BE-A9DB1C38F77C}" type="pres">
      <dgm:prSet presAssocID="{122415FA-50EE-4B8F-8661-191B533DDCF5}" presName="parentLin" presStyleCnt="0"/>
      <dgm:spPr/>
    </dgm:pt>
    <dgm:pt modelId="{69E496FB-19AA-4C25-BE83-2D0614C5B7A9}" type="pres">
      <dgm:prSet presAssocID="{122415FA-50EE-4B8F-8661-191B533DDCF5}" presName="parentLeftMargin" presStyleLbl="node1" presStyleIdx="0" presStyleCnt="2"/>
      <dgm:spPr/>
    </dgm:pt>
    <dgm:pt modelId="{C807D48B-D768-45C9-9FB9-910D7F8A78E7}" type="pres">
      <dgm:prSet presAssocID="{122415FA-50EE-4B8F-8661-191B533DDCF5}" presName="parentText" presStyleLbl="node1" presStyleIdx="1" presStyleCnt="2">
        <dgm:presLayoutVars>
          <dgm:chMax val="0"/>
          <dgm:bulletEnabled val="1"/>
        </dgm:presLayoutVars>
      </dgm:prSet>
      <dgm:spPr/>
    </dgm:pt>
    <dgm:pt modelId="{B2CEEDF7-BCAE-4057-A659-1837ED6A5249}" type="pres">
      <dgm:prSet presAssocID="{122415FA-50EE-4B8F-8661-191B533DDCF5}" presName="negativeSpace" presStyleCnt="0"/>
      <dgm:spPr/>
    </dgm:pt>
    <dgm:pt modelId="{1DB3E139-24EA-436C-8110-4534CF017677}" type="pres">
      <dgm:prSet presAssocID="{122415FA-50EE-4B8F-8661-191B533DDCF5}" presName="childText" presStyleLbl="conFgAcc1" presStyleIdx="1" presStyleCnt="2">
        <dgm:presLayoutVars>
          <dgm:bulletEnabled val="1"/>
        </dgm:presLayoutVars>
      </dgm:prSet>
      <dgm:spPr/>
    </dgm:pt>
  </dgm:ptLst>
  <dgm:cxnLst>
    <dgm:cxn modelId="{50707122-03C9-401B-BD8D-3ADBE95233EA}" type="presOf" srcId="{8BCBA7BB-499A-498D-A93B-4F95B7249DE0}" destId="{BC7A524E-BC76-4A3D-8683-AC490452E1FD}" srcOrd="1" destOrd="0" presId="urn:microsoft.com/office/officeart/2005/8/layout/list1"/>
    <dgm:cxn modelId="{14657E26-4FC6-4DAD-8330-71D11E2CD271}" srcId="{8BCBA7BB-499A-498D-A93B-4F95B7249DE0}" destId="{6B518FC5-C609-45F4-BCD6-FF9FAA3E8B79}" srcOrd="0" destOrd="0" parTransId="{70FA77BA-38D7-401F-BFD2-DB7B8DA20C08}" sibTransId="{58675097-0566-44F2-810A-51B2C4C71019}"/>
    <dgm:cxn modelId="{AF9C202B-1EEC-4A87-A4E7-3EA5A2545A20}" type="presOf" srcId="{122415FA-50EE-4B8F-8661-191B533DDCF5}" destId="{69E496FB-19AA-4C25-BE83-2D0614C5B7A9}" srcOrd="0" destOrd="0" presId="urn:microsoft.com/office/officeart/2005/8/layout/list1"/>
    <dgm:cxn modelId="{72ACD33B-B90D-4146-9897-FF0BEC8DC3D1}" srcId="{122415FA-50EE-4B8F-8661-191B533DDCF5}" destId="{B6D2DD85-3164-4DFD-A29A-F5C62546D4F1}" srcOrd="0" destOrd="0" parTransId="{819817E2-E275-46AF-AE10-539DA7A957AE}" sibTransId="{486052AB-688D-456B-A6EE-D177FF328BE2}"/>
    <dgm:cxn modelId="{80D7DA3E-ACBD-4AFC-9321-E742440F2278}" type="presOf" srcId="{8BCBA7BB-499A-498D-A93B-4F95B7249DE0}" destId="{B3AA708C-56DF-4025-A39A-4B03D8605A42}" srcOrd="0" destOrd="0" presId="urn:microsoft.com/office/officeart/2005/8/layout/list1"/>
    <dgm:cxn modelId="{6748C84F-ACD7-4E5F-A28A-6291C28F3AB9}" srcId="{C4027ECC-D118-4BBC-B7DD-95A280121187}" destId="{122415FA-50EE-4B8F-8661-191B533DDCF5}" srcOrd="1" destOrd="0" parTransId="{D2FA9113-E060-4659-A452-ACF82D9FE6C7}" sibTransId="{8EEB40FF-13F2-4688-8447-42FDE5BF7115}"/>
    <dgm:cxn modelId="{5C03B384-A80F-4D65-8EDE-F098C23FECCD}" srcId="{C4027ECC-D118-4BBC-B7DD-95A280121187}" destId="{8BCBA7BB-499A-498D-A93B-4F95B7249DE0}" srcOrd="0" destOrd="0" parTransId="{FAEA20BB-39FA-4620-9E98-E51F14304400}" sibTransId="{45B2B4F9-2D03-49E5-B1C7-85E88329FDE1}"/>
    <dgm:cxn modelId="{2CE81785-DB93-4669-A0A1-8EF9D5CA706C}" type="presOf" srcId="{B6D2DD85-3164-4DFD-A29A-F5C62546D4F1}" destId="{1DB3E139-24EA-436C-8110-4534CF017677}" srcOrd="0" destOrd="0" presId="urn:microsoft.com/office/officeart/2005/8/layout/list1"/>
    <dgm:cxn modelId="{66B27692-CAE2-4C2F-B82C-1BFA578BE399}" type="presOf" srcId="{6B518FC5-C609-45F4-BCD6-FF9FAA3E8B79}" destId="{B0A04892-8595-4794-B078-F68F54DA1C44}" srcOrd="0" destOrd="0" presId="urn:microsoft.com/office/officeart/2005/8/layout/list1"/>
    <dgm:cxn modelId="{21A1EFA2-114D-49E3-80D1-0B75102844C0}" type="presOf" srcId="{122415FA-50EE-4B8F-8661-191B533DDCF5}" destId="{C807D48B-D768-45C9-9FB9-910D7F8A78E7}" srcOrd="1" destOrd="0" presId="urn:microsoft.com/office/officeart/2005/8/layout/list1"/>
    <dgm:cxn modelId="{F7933EF4-D78E-4854-8ED9-AA78D117EB25}" type="presOf" srcId="{C4027ECC-D118-4BBC-B7DD-95A280121187}" destId="{AA54AA76-EE87-4A51-82F2-29D8047727DC}" srcOrd="0" destOrd="0" presId="urn:microsoft.com/office/officeart/2005/8/layout/list1"/>
    <dgm:cxn modelId="{09E1EDCF-016C-49DF-B9FD-2ECC4A7319E4}" type="presParOf" srcId="{AA54AA76-EE87-4A51-82F2-29D8047727DC}" destId="{3E088E87-B5DD-419A-881A-7FDDCC45AAD5}" srcOrd="0" destOrd="0" presId="urn:microsoft.com/office/officeart/2005/8/layout/list1"/>
    <dgm:cxn modelId="{91D56D27-C811-4E01-87CF-86EEC841186C}" type="presParOf" srcId="{3E088E87-B5DD-419A-881A-7FDDCC45AAD5}" destId="{B3AA708C-56DF-4025-A39A-4B03D8605A42}" srcOrd="0" destOrd="0" presId="urn:microsoft.com/office/officeart/2005/8/layout/list1"/>
    <dgm:cxn modelId="{C0F9AE5D-9650-4A3F-A802-72E623CD61A6}" type="presParOf" srcId="{3E088E87-B5DD-419A-881A-7FDDCC45AAD5}" destId="{BC7A524E-BC76-4A3D-8683-AC490452E1FD}" srcOrd="1" destOrd="0" presId="urn:microsoft.com/office/officeart/2005/8/layout/list1"/>
    <dgm:cxn modelId="{A9899834-5341-4865-98A5-CBD91F084433}" type="presParOf" srcId="{AA54AA76-EE87-4A51-82F2-29D8047727DC}" destId="{13E7E71C-9E15-4378-9514-92077371D3EF}" srcOrd="1" destOrd="0" presId="urn:microsoft.com/office/officeart/2005/8/layout/list1"/>
    <dgm:cxn modelId="{A93577D3-C4AC-4E4B-A50C-437818D2B9D1}" type="presParOf" srcId="{AA54AA76-EE87-4A51-82F2-29D8047727DC}" destId="{B0A04892-8595-4794-B078-F68F54DA1C44}" srcOrd="2" destOrd="0" presId="urn:microsoft.com/office/officeart/2005/8/layout/list1"/>
    <dgm:cxn modelId="{41C56034-51CD-458A-A9D0-7351DEF45727}" type="presParOf" srcId="{AA54AA76-EE87-4A51-82F2-29D8047727DC}" destId="{ABEAE681-D71B-4166-9469-E567F9E7A0F1}" srcOrd="3" destOrd="0" presId="urn:microsoft.com/office/officeart/2005/8/layout/list1"/>
    <dgm:cxn modelId="{3BAE3AC4-24A1-4F95-9CB2-0E453CED880B}" type="presParOf" srcId="{AA54AA76-EE87-4A51-82F2-29D8047727DC}" destId="{8881A51A-A71C-4B42-89BE-A9DB1C38F77C}" srcOrd="4" destOrd="0" presId="urn:microsoft.com/office/officeart/2005/8/layout/list1"/>
    <dgm:cxn modelId="{EB33FABB-18A7-4A81-AF57-66F5EEE28D64}" type="presParOf" srcId="{8881A51A-A71C-4B42-89BE-A9DB1C38F77C}" destId="{69E496FB-19AA-4C25-BE83-2D0614C5B7A9}" srcOrd="0" destOrd="0" presId="urn:microsoft.com/office/officeart/2005/8/layout/list1"/>
    <dgm:cxn modelId="{56068766-5AA8-4A9F-8322-7685C4A20DD3}" type="presParOf" srcId="{8881A51A-A71C-4B42-89BE-A9DB1C38F77C}" destId="{C807D48B-D768-45C9-9FB9-910D7F8A78E7}" srcOrd="1" destOrd="0" presId="urn:microsoft.com/office/officeart/2005/8/layout/list1"/>
    <dgm:cxn modelId="{221CDC68-1550-4C22-8C09-F94484B26D21}" type="presParOf" srcId="{AA54AA76-EE87-4A51-82F2-29D8047727DC}" destId="{B2CEEDF7-BCAE-4057-A659-1837ED6A5249}" srcOrd="5" destOrd="0" presId="urn:microsoft.com/office/officeart/2005/8/layout/list1"/>
    <dgm:cxn modelId="{7AEBB660-5ABC-47F8-96F3-237ACB85A872}" type="presParOf" srcId="{AA54AA76-EE87-4A51-82F2-29D8047727DC}" destId="{1DB3E139-24EA-436C-8110-4534CF017677}"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5607D6-E6D2-4821-A234-D70861E04993}"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8696A000-74EB-462E-8FB9-2EF21E91C5CE}">
      <dgm:prSet phldrT="[Text]" custT="1"/>
      <dgm:spPr/>
      <dgm:t>
        <a:bodyPr/>
        <a:lstStyle/>
        <a:p>
          <a:pPr algn="ctr"/>
          <a:r>
            <a:rPr lang="en-US" sz="3200" b="1" dirty="0"/>
            <a:t>Animal Data</a:t>
          </a:r>
        </a:p>
        <a:p>
          <a:pPr algn="ctr"/>
          <a:r>
            <a:rPr lang="en-US" sz="1800" b="0" dirty="0"/>
            <a:t>Animal Populations: explore other estimating options (MD/NY)</a:t>
          </a:r>
        </a:p>
      </dgm:t>
    </dgm:pt>
    <dgm:pt modelId="{B8C79300-1307-4D21-B10D-D126F9C57649}" type="parTrans" cxnId="{B0E82743-90A1-4029-AF51-3477F426FAD3}">
      <dgm:prSet/>
      <dgm:spPr/>
      <dgm:t>
        <a:bodyPr/>
        <a:lstStyle/>
        <a:p>
          <a:endParaRPr lang="en-US"/>
        </a:p>
      </dgm:t>
    </dgm:pt>
    <dgm:pt modelId="{44D94D92-E692-433C-A8D3-1DD70398C39D}" type="sibTrans" cxnId="{B0E82743-90A1-4029-AF51-3477F426FAD3}">
      <dgm:prSet/>
      <dgm:spPr/>
      <dgm:t>
        <a:bodyPr/>
        <a:lstStyle/>
        <a:p>
          <a:endParaRPr lang="en-US"/>
        </a:p>
      </dgm:t>
    </dgm:pt>
    <dgm:pt modelId="{BE070430-D601-4B70-AC8E-1F099127E873}">
      <dgm:prSet phldrT="[Text]" custT="1"/>
      <dgm:spPr>
        <a:solidFill>
          <a:srgbClr val="D87A51"/>
        </a:solidFill>
      </dgm:spPr>
      <dgm:t>
        <a:bodyPr/>
        <a:lstStyle/>
        <a:p>
          <a:pPr algn="ctr"/>
          <a:r>
            <a:rPr lang="en-US" sz="3200" b="1" dirty="0"/>
            <a:t>Crop Production/Acres</a:t>
          </a:r>
        </a:p>
        <a:p>
          <a:pPr algn="ctr"/>
          <a:r>
            <a:rPr lang="en-US" sz="1800" b="0" dirty="0"/>
            <a:t>Crop Production Acres: improve annual estimates (MD)</a:t>
          </a:r>
        </a:p>
      </dgm:t>
    </dgm:pt>
    <dgm:pt modelId="{606B5A87-8AC6-4EEF-890D-171DDFB4C672}" type="parTrans" cxnId="{0FE3857A-D014-44CE-81E8-CC04DEB72850}">
      <dgm:prSet/>
      <dgm:spPr/>
      <dgm:t>
        <a:bodyPr/>
        <a:lstStyle/>
        <a:p>
          <a:endParaRPr lang="en-US"/>
        </a:p>
      </dgm:t>
    </dgm:pt>
    <dgm:pt modelId="{5F2689E9-3ABA-470C-BB44-958EE12E21B7}" type="sibTrans" cxnId="{0FE3857A-D014-44CE-81E8-CC04DEB72850}">
      <dgm:prSet/>
      <dgm:spPr/>
      <dgm:t>
        <a:bodyPr/>
        <a:lstStyle/>
        <a:p>
          <a:endParaRPr lang="en-US"/>
        </a:p>
      </dgm:t>
    </dgm:pt>
    <dgm:pt modelId="{08F114EB-3547-42B5-BB3D-3A055414388E}">
      <dgm:prSet phldrT="[Text]" custT="1"/>
      <dgm:spPr>
        <a:solidFill>
          <a:srgbClr val="C48170"/>
        </a:solidFill>
      </dgm:spPr>
      <dgm:t>
        <a:bodyPr/>
        <a:lstStyle/>
        <a:p>
          <a:r>
            <a:rPr lang="en-US" sz="3200" b="1" dirty="0"/>
            <a:t>Nutrient Applications/Assumptions</a:t>
          </a:r>
        </a:p>
        <a:p>
          <a:r>
            <a:rPr lang="en-US" sz="1800" b="0" dirty="0"/>
            <a:t>Fertilizer Sales and Use Data (MD)</a:t>
          </a:r>
        </a:p>
      </dgm:t>
    </dgm:pt>
    <dgm:pt modelId="{F419082C-A51A-44E1-89A5-9DC38B61FF01}" type="parTrans" cxnId="{7E2C0017-9A1A-430A-AFA4-DBE2F7004E07}">
      <dgm:prSet/>
      <dgm:spPr/>
      <dgm:t>
        <a:bodyPr/>
        <a:lstStyle/>
        <a:p>
          <a:endParaRPr lang="en-US"/>
        </a:p>
      </dgm:t>
    </dgm:pt>
    <dgm:pt modelId="{B83F75C7-48E0-4256-A8EE-63255E148760}" type="sibTrans" cxnId="{7E2C0017-9A1A-430A-AFA4-DBE2F7004E07}">
      <dgm:prSet/>
      <dgm:spPr/>
      <dgm:t>
        <a:bodyPr/>
        <a:lstStyle/>
        <a:p>
          <a:endParaRPr lang="en-US"/>
        </a:p>
      </dgm:t>
    </dgm:pt>
    <dgm:pt modelId="{D1D58846-F045-4905-8F7D-3F8FEB83441B}">
      <dgm:prSet phldrT="[Text]" custT="1"/>
      <dgm:spPr>
        <a:solidFill>
          <a:srgbClr val="B4908B"/>
        </a:solidFill>
      </dgm:spPr>
      <dgm:t>
        <a:bodyPr/>
        <a:lstStyle/>
        <a:p>
          <a:endParaRPr lang="en-US" sz="3200" dirty="0"/>
        </a:p>
        <a:p>
          <a:r>
            <a:rPr lang="en-US" sz="3200" b="1" dirty="0"/>
            <a:t>BMP Tracking &amp; Reporting</a:t>
          </a:r>
        </a:p>
        <a:p>
          <a:r>
            <a:rPr lang="en-US" sz="1800" b="0" dirty="0"/>
            <a:t>Dairy Precision Feeding (PA)</a:t>
          </a:r>
        </a:p>
        <a:p>
          <a:r>
            <a:rPr lang="en-US" sz="1800" b="0" dirty="0"/>
            <a:t>Rotational/Prescribed Grazing (PA)</a:t>
          </a:r>
        </a:p>
        <a:p>
          <a:r>
            <a:rPr lang="en-US" sz="1800" b="0" dirty="0"/>
            <a:t>Heavy Use Area Protection- NRCS 561 (PA)*</a:t>
          </a:r>
        </a:p>
        <a:p>
          <a:endParaRPr lang="en-US" sz="1000" dirty="0"/>
        </a:p>
        <a:p>
          <a:endParaRPr lang="en-US" sz="1000" dirty="0"/>
        </a:p>
        <a:p>
          <a:endParaRPr lang="en-US" sz="1000" dirty="0"/>
        </a:p>
      </dgm:t>
    </dgm:pt>
    <dgm:pt modelId="{17A2F525-06AA-40DC-A360-5F4ED03BEC31}" type="parTrans" cxnId="{9D17DFFC-EA4D-4C7C-8F41-956A8E6F223C}">
      <dgm:prSet/>
      <dgm:spPr/>
      <dgm:t>
        <a:bodyPr/>
        <a:lstStyle/>
        <a:p>
          <a:endParaRPr lang="en-US"/>
        </a:p>
      </dgm:t>
    </dgm:pt>
    <dgm:pt modelId="{91508A7C-15A7-4539-9244-198D78742646}" type="sibTrans" cxnId="{9D17DFFC-EA4D-4C7C-8F41-956A8E6F223C}">
      <dgm:prSet/>
      <dgm:spPr/>
      <dgm:t>
        <a:bodyPr/>
        <a:lstStyle/>
        <a:p>
          <a:endParaRPr lang="en-US"/>
        </a:p>
      </dgm:t>
    </dgm:pt>
    <dgm:pt modelId="{87D8714D-10D4-4623-A58D-73C4A3668F01}">
      <dgm:prSet phldrT="[Text]" custT="1"/>
      <dgm:spPr/>
      <dgm:t>
        <a:bodyPr/>
        <a:lstStyle/>
        <a:p>
          <a:r>
            <a:rPr lang="en-US" sz="2800" dirty="0"/>
            <a:t>*</a:t>
          </a:r>
        </a:p>
        <a:p>
          <a:r>
            <a:rPr lang="en-US" sz="2800" b="1" dirty="0"/>
            <a:t>BMP Effectiveness</a:t>
          </a:r>
        </a:p>
        <a:p>
          <a:r>
            <a:rPr lang="en-US" sz="1800" b="0" dirty="0"/>
            <a:t>Nutrient Management on Pasture (NY/PA)</a:t>
          </a:r>
        </a:p>
        <a:p>
          <a:r>
            <a:rPr lang="en-US" sz="1800" b="0" dirty="0"/>
            <a:t>Commodity Cover Crops  (NY/PA)</a:t>
          </a:r>
        </a:p>
        <a:p>
          <a:r>
            <a:rPr lang="en-US" sz="1800" b="0" dirty="0"/>
            <a:t>Heavy Use Area Protection- NRCS 561 (PA)*</a:t>
          </a:r>
        </a:p>
        <a:p>
          <a:r>
            <a:rPr lang="en-US" sz="1800" b="0" dirty="0"/>
            <a:t>Manure Transport / Manure Treatment Technologies (PA)</a:t>
          </a:r>
        </a:p>
        <a:p>
          <a:endParaRPr lang="en-US" sz="1800" b="0" dirty="0"/>
        </a:p>
      </dgm:t>
    </dgm:pt>
    <dgm:pt modelId="{DEB35196-F388-4614-B8AA-88E53409D48F}" type="parTrans" cxnId="{8A341404-FCBF-460C-A86D-01EDFDBBEEBE}">
      <dgm:prSet/>
      <dgm:spPr/>
      <dgm:t>
        <a:bodyPr/>
        <a:lstStyle/>
        <a:p>
          <a:endParaRPr lang="en-US"/>
        </a:p>
      </dgm:t>
    </dgm:pt>
    <dgm:pt modelId="{A07EABB2-BD3B-4230-A92A-5BE6F8381D63}" type="sibTrans" cxnId="{8A341404-FCBF-460C-A86D-01EDFDBBEEBE}">
      <dgm:prSet/>
      <dgm:spPr/>
      <dgm:t>
        <a:bodyPr/>
        <a:lstStyle/>
        <a:p>
          <a:endParaRPr lang="en-US"/>
        </a:p>
      </dgm:t>
    </dgm:pt>
    <dgm:pt modelId="{A71941E4-47A2-4C15-BEEA-6090E1E9B890}" type="pres">
      <dgm:prSet presAssocID="{475607D6-E6D2-4821-A234-D70861E04993}" presName="diagram" presStyleCnt="0">
        <dgm:presLayoutVars>
          <dgm:dir/>
          <dgm:resizeHandles val="exact"/>
        </dgm:presLayoutVars>
      </dgm:prSet>
      <dgm:spPr/>
    </dgm:pt>
    <dgm:pt modelId="{449C1D0F-6FA4-4CFF-8DE6-C781D4E3B36E}" type="pres">
      <dgm:prSet presAssocID="{8696A000-74EB-462E-8FB9-2EF21E91C5CE}" presName="node" presStyleLbl="node1" presStyleIdx="0" presStyleCnt="5" custScaleX="154373">
        <dgm:presLayoutVars>
          <dgm:bulletEnabled val="1"/>
        </dgm:presLayoutVars>
      </dgm:prSet>
      <dgm:spPr/>
    </dgm:pt>
    <dgm:pt modelId="{297C77A1-87D2-4E83-B089-ED8669B11533}" type="pres">
      <dgm:prSet presAssocID="{44D94D92-E692-433C-A8D3-1DD70398C39D}" presName="sibTrans" presStyleCnt="0"/>
      <dgm:spPr/>
    </dgm:pt>
    <dgm:pt modelId="{B05D3399-31D0-4BA3-9CF4-0B09C558A81C}" type="pres">
      <dgm:prSet presAssocID="{BE070430-D601-4B70-AC8E-1F099127E873}" presName="node" presStyleLbl="node1" presStyleIdx="1" presStyleCnt="5" custScaleX="158013">
        <dgm:presLayoutVars>
          <dgm:bulletEnabled val="1"/>
        </dgm:presLayoutVars>
      </dgm:prSet>
      <dgm:spPr/>
    </dgm:pt>
    <dgm:pt modelId="{6BE1D932-28C8-4B4F-A99D-D6FA10D5C2CC}" type="pres">
      <dgm:prSet presAssocID="{5F2689E9-3ABA-470C-BB44-958EE12E21B7}" presName="sibTrans" presStyleCnt="0"/>
      <dgm:spPr/>
    </dgm:pt>
    <dgm:pt modelId="{13EB3EC3-5A6C-489B-A7C7-FC3E2C443600}" type="pres">
      <dgm:prSet presAssocID="{08F114EB-3547-42B5-BB3D-3A055414388E}" presName="node" presStyleLbl="node1" presStyleIdx="2" presStyleCnt="5" custScaleX="154315" custLinFactNeighborX="205" custLinFactNeighborY="-4372">
        <dgm:presLayoutVars>
          <dgm:bulletEnabled val="1"/>
        </dgm:presLayoutVars>
      </dgm:prSet>
      <dgm:spPr/>
    </dgm:pt>
    <dgm:pt modelId="{E2AFBB07-CC3D-40ED-90F3-242AA95537BB}" type="pres">
      <dgm:prSet presAssocID="{B83F75C7-48E0-4256-A8EE-63255E148760}" presName="sibTrans" presStyleCnt="0"/>
      <dgm:spPr/>
    </dgm:pt>
    <dgm:pt modelId="{F5E6FF02-7026-4738-BCAE-17DCC4EDB861}" type="pres">
      <dgm:prSet presAssocID="{D1D58846-F045-4905-8F7D-3F8FEB83441B}" presName="node" presStyleLbl="node1" presStyleIdx="3" presStyleCnt="5" custScaleX="158034" custLinFactNeighborX="0" custLinFactNeighborY="-4372">
        <dgm:presLayoutVars>
          <dgm:bulletEnabled val="1"/>
        </dgm:presLayoutVars>
      </dgm:prSet>
      <dgm:spPr/>
    </dgm:pt>
    <dgm:pt modelId="{E58A8F5E-AC99-4B7E-841C-6CE611C39C8F}" type="pres">
      <dgm:prSet presAssocID="{91508A7C-15A7-4539-9244-198D78742646}" presName="sibTrans" presStyleCnt="0"/>
      <dgm:spPr/>
    </dgm:pt>
    <dgm:pt modelId="{61565061-360F-445D-832A-72FD2C0E2A2D}" type="pres">
      <dgm:prSet presAssocID="{87D8714D-10D4-4623-A58D-73C4A3668F01}" presName="node" presStyleLbl="node1" presStyleIdx="4" presStyleCnt="5" custScaleX="180096" custScaleY="117501" custLinFactNeighborX="610" custLinFactNeighborY="-12453">
        <dgm:presLayoutVars>
          <dgm:bulletEnabled val="1"/>
        </dgm:presLayoutVars>
      </dgm:prSet>
      <dgm:spPr/>
    </dgm:pt>
  </dgm:ptLst>
  <dgm:cxnLst>
    <dgm:cxn modelId="{8A341404-FCBF-460C-A86D-01EDFDBBEEBE}" srcId="{475607D6-E6D2-4821-A234-D70861E04993}" destId="{87D8714D-10D4-4623-A58D-73C4A3668F01}" srcOrd="4" destOrd="0" parTransId="{DEB35196-F388-4614-B8AA-88E53409D48F}" sibTransId="{A07EABB2-BD3B-4230-A92A-5BE6F8381D63}"/>
    <dgm:cxn modelId="{7E2C0017-9A1A-430A-AFA4-DBE2F7004E07}" srcId="{475607D6-E6D2-4821-A234-D70861E04993}" destId="{08F114EB-3547-42B5-BB3D-3A055414388E}" srcOrd="2" destOrd="0" parTransId="{F419082C-A51A-44E1-89A5-9DC38B61FF01}" sibTransId="{B83F75C7-48E0-4256-A8EE-63255E148760}"/>
    <dgm:cxn modelId="{B0E82743-90A1-4029-AF51-3477F426FAD3}" srcId="{475607D6-E6D2-4821-A234-D70861E04993}" destId="{8696A000-74EB-462E-8FB9-2EF21E91C5CE}" srcOrd="0" destOrd="0" parTransId="{B8C79300-1307-4D21-B10D-D126F9C57649}" sibTransId="{44D94D92-E692-433C-A8D3-1DD70398C39D}"/>
    <dgm:cxn modelId="{0FE3857A-D014-44CE-81E8-CC04DEB72850}" srcId="{475607D6-E6D2-4821-A234-D70861E04993}" destId="{BE070430-D601-4B70-AC8E-1F099127E873}" srcOrd="1" destOrd="0" parTransId="{606B5A87-8AC6-4EEF-890D-171DDFB4C672}" sibTransId="{5F2689E9-3ABA-470C-BB44-958EE12E21B7}"/>
    <dgm:cxn modelId="{EFE85A7B-B21E-447A-85E3-34127A5BFE97}" type="presOf" srcId="{475607D6-E6D2-4821-A234-D70861E04993}" destId="{A71941E4-47A2-4C15-BEEA-6090E1E9B890}" srcOrd="0" destOrd="0" presId="urn:microsoft.com/office/officeart/2005/8/layout/default"/>
    <dgm:cxn modelId="{514B5C81-544E-45EB-83F5-A014EB7AE749}" type="presOf" srcId="{BE070430-D601-4B70-AC8E-1F099127E873}" destId="{B05D3399-31D0-4BA3-9CF4-0B09C558A81C}" srcOrd="0" destOrd="0" presId="urn:microsoft.com/office/officeart/2005/8/layout/default"/>
    <dgm:cxn modelId="{CB7CBA81-2FA3-4557-8CB5-26EA343B9823}" type="presOf" srcId="{D1D58846-F045-4905-8F7D-3F8FEB83441B}" destId="{F5E6FF02-7026-4738-BCAE-17DCC4EDB861}" srcOrd="0" destOrd="0" presId="urn:microsoft.com/office/officeart/2005/8/layout/default"/>
    <dgm:cxn modelId="{6A85FF95-E6C8-4652-A14B-C36609271A6A}" type="presOf" srcId="{8696A000-74EB-462E-8FB9-2EF21E91C5CE}" destId="{449C1D0F-6FA4-4CFF-8DE6-C781D4E3B36E}" srcOrd="0" destOrd="0" presId="urn:microsoft.com/office/officeart/2005/8/layout/default"/>
    <dgm:cxn modelId="{94C258AC-C328-4723-BEC3-65F9E5D27952}" type="presOf" srcId="{87D8714D-10D4-4623-A58D-73C4A3668F01}" destId="{61565061-360F-445D-832A-72FD2C0E2A2D}" srcOrd="0" destOrd="0" presId="urn:microsoft.com/office/officeart/2005/8/layout/default"/>
    <dgm:cxn modelId="{D72D09CD-88E7-478A-A8A7-AB5272C61F77}" type="presOf" srcId="{08F114EB-3547-42B5-BB3D-3A055414388E}" destId="{13EB3EC3-5A6C-489B-A7C7-FC3E2C443600}" srcOrd="0" destOrd="0" presId="urn:microsoft.com/office/officeart/2005/8/layout/default"/>
    <dgm:cxn modelId="{9D17DFFC-EA4D-4C7C-8F41-956A8E6F223C}" srcId="{475607D6-E6D2-4821-A234-D70861E04993}" destId="{D1D58846-F045-4905-8F7D-3F8FEB83441B}" srcOrd="3" destOrd="0" parTransId="{17A2F525-06AA-40DC-A360-5F4ED03BEC31}" sibTransId="{91508A7C-15A7-4539-9244-198D78742646}"/>
    <dgm:cxn modelId="{6A1FBCBE-D977-42A9-95B9-9F22599200DF}" type="presParOf" srcId="{A71941E4-47A2-4C15-BEEA-6090E1E9B890}" destId="{449C1D0F-6FA4-4CFF-8DE6-C781D4E3B36E}" srcOrd="0" destOrd="0" presId="urn:microsoft.com/office/officeart/2005/8/layout/default"/>
    <dgm:cxn modelId="{457BE44E-334E-42DF-B9C7-758A7F6E7025}" type="presParOf" srcId="{A71941E4-47A2-4C15-BEEA-6090E1E9B890}" destId="{297C77A1-87D2-4E83-B089-ED8669B11533}" srcOrd="1" destOrd="0" presId="urn:microsoft.com/office/officeart/2005/8/layout/default"/>
    <dgm:cxn modelId="{203795D7-CF15-42FA-AB0F-BAB9A823FF5F}" type="presParOf" srcId="{A71941E4-47A2-4C15-BEEA-6090E1E9B890}" destId="{B05D3399-31D0-4BA3-9CF4-0B09C558A81C}" srcOrd="2" destOrd="0" presId="urn:microsoft.com/office/officeart/2005/8/layout/default"/>
    <dgm:cxn modelId="{E852A7B9-EBBB-47F7-B3D0-B194D6F552B8}" type="presParOf" srcId="{A71941E4-47A2-4C15-BEEA-6090E1E9B890}" destId="{6BE1D932-28C8-4B4F-A99D-D6FA10D5C2CC}" srcOrd="3" destOrd="0" presId="urn:microsoft.com/office/officeart/2005/8/layout/default"/>
    <dgm:cxn modelId="{9C3D25E2-854A-4EA5-8BCB-42F881B28838}" type="presParOf" srcId="{A71941E4-47A2-4C15-BEEA-6090E1E9B890}" destId="{13EB3EC3-5A6C-489B-A7C7-FC3E2C443600}" srcOrd="4" destOrd="0" presId="urn:microsoft.com/office/officeart/2005/8/layout/default"/>
    <dgm:cxn modelId="{4C3B590B-45B8-4B9E-A0F6-201A2611FBF9}" type="presParOf" srcId="{A71941E4-47A2-4C15-BEEA-6090E1E9B890}" destId="{E2AFBB07-CC3D-40ED-90F3-242AA95537BB}" srcOrd="5" destOrd="0" presId="urn:microsoft.com/office/officeart/2005/8/layout/default"/>
    <dgm:cxn modelId="{3234E053-A109-4E43-9D7D-162E6C93136B}" type="presParOf" srcId="{A71941E4-47A2-4C15-BEEA-6090E1E9B890}" destId="{F5E6FF02-7026-4738-BCAE-17DCC4EDB861}" srcOrd="6" destOrd="0" presId="urn:microsoft.com/office/officeart/2005/8/layout/default"/>
    <dgm:cxn modelId="{5992A17A-15F7-48A7-A5DB-98D4C056B98C}" type="presParOf" srcId="{A71941E4-47A2-4C15-BEEA-6090E1E9B890}" destId="{E58A8F5E-AC99-4B7E-841C-6CE611C39C8F}" srcOrd="7" destOrd="0" presId="urn:microsoft.com/office/officeart/2005/8/layout/default"/>
    <dgm:cxn modelId="{3FA3CB79-617A-4BA7-841F-20DECC9215B6}" type="presParOf" srcId="{A71941E4-47A2-4C15-BEEA-6090E1E9B890}" destId="{61565061-360F-445D-832A-72FD2C0E2A2D}"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75607D6-E6D2-4821-A234-D70861E04993}"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8696A000-74EB-462E-8FB9-2EF21E91C5CE}">
      <dgm:prSet phldrT="[Text]" custT="1"/>
      <dgm:spPr/>
      <dgm:t>
        <a:bodyPr/>
        <a:lstStyle/>
        <a:p>
          <a:pPr algn="ctr"/>
          <a:r>
            <a:rPr lang="en-US" sz="3200" dirty="0"/>
            <a:t>Animal Data</a:t>
          </a:r>
        </a:p>
        <a:p>
          <a:pPr algn="ctr"/>
          <a:r>
            <a:rPr lang="en-US" sz="1800" b="0" dirty="0"/>
            <a:t>Animal Populations: explore other estimating options (MD/NY)</a:t>
          </a:r>
        </a:p>
      </dgm:t>
    </dgm:pt>
    <dgm:pt modelId="{B8C79300-1307-4D21-B10D-D126F9C57649}" type="parTrans" cxnId="{B0E82743-90A1-4029-AF51-3477F426FAD3}">
      <dgm:prSet/>
      <dgm:spPr/>
      <dgm:t>
        <a:bodyPr/>
        <a:lstStyle/>
        <a:p>
          <a:endParaRPr lang="en-US"/>
        </a:p>
      </dgm:t>
    </dgm:pt>
    <dgm:pt modelId="{44D94D92-E692-433C-A8D3-1DD70398C39D}" type="sibTrans" cxnId="{B0E82743-90A1-4029-AF51-3477F426FAD3}">
      <dgm:prSet/>
      <dgm:spPr/>
      <dgm:t>
        <a:bodyPr/>
        <a:lstStyle/>
        <a:p>
          <a:endParaRPr lang="en-US"/>
        </a:p>
      </dgm:t>
    </dgm:pt>
    <dgm:pt modelId="{BE070430-D601-4B70-AC8E-1F099127E873}">
      <dgm:prSet phldrT="[Text]" custT="1"/>
      <dgm:spPr>
        <a:solidFill>
          <a:srgbClr val="D87A51"/>
        </a:solidFill>
      </dgm:spPr>
      <dgm:t>
        <a:bodyPr/>
        <a:lstStyle/>
        <a:p>
          <a:pPr algn="ctr"/>
          <a:r>
            <a:rPr lang="en-US" sz="3200"/>
            <a:t>Crop Production/Acres</a:t>
          </a:r>
        </a:p>
        <a:p>
          <a:pPr algn="ctr"/>
          <a:r>
            <a:rPr lang="en-US" sz="1800" b="0"/>
            <a:t>Crop Production Acres: improve annual estimates (MD)</a:t>
          </a:r>
          <a:endParaRPr lang="en-US" sz="1800" b="0" dirty="0"/>
        </a:p>
      </dgm:t>
    </dgm:pt>
    <dgm:pt modelId="{606B5A87-8AC6-4EEF-890D-171DDFB4C672}" type="parTrans" cxnId="{0FE3857A-D014-44CE-81E8-CC04DEB72850}">
      <dgm:prSet/>
      <dgm:spPr/>
      <dgm:t>
        <a:bodyPr/>
        <a:lstStyle/>
        <a:p>
          <a:endParaRPr lang="en-US"/>
        </a:p>
      </dgm:t>
    </dgm:pt>
    <dgm:pt modelId="{5F2689E9-3ABA-470C-BB44-958EE12E21B7}" type="sibTrans" cxnId="{0FE3857A-D014-44CE-81E8-CC04DEB72850}">
      <dgm:prSet/>
      <dgm:spPr/>
      <dgm:t>
        <a:bodyPr/>
        <a:lstStyle/>
        <a:p>
          <a:endParaRPr lang="en-US"/>
        </a:p>
      </dgm:t>
    </dgm:pt>
    <dgm:pt modelId="{08F114EB-3547-42B5-BB3D-3A055414388E}">
      <dgm:prSet phldrT="[Text]" custT="1"/>
      <dgm:spPr>
        <a:solidFill>
          <a:srgbClr val="C48170"/>
        </a:solidFill>
      </dgm:spPr>
      <dgm:t>
        <a:bodyPr/>
        <a:lstStyle/>
        <a:p>
          <a:r>
            <a:rPr lang="en-US" sz="3200" dirty="0"/>
            <a:t>Nutrient Applications/Assumptions</a:t>
          </a:r>
        </a:p>
        <a:p>
          <a:r>
            <a:rPr lang="en-US" sz="1800" b="0" dirty="0"/>
            <a:t>Fertilizer Sales and Use Data (MD)</a:t>
          </a:r>
        </a:p>
      </dgm:t>
    </dgm:pt>
    <dgm:pt modelId="{F419082C-A51A-44E1-89A5-9DC38B61FF01}" type="parTrans" cxnId="{7E2C0017-9A1A-430A-AFA4-DBE2F7004E07}">
      <dgm:prSet/>
      <dgm:spPr/>
      <dgm:t>
        <a:bodyPr/>
        <a:lstStyle/>
        <a:p>
          <a:endParaRPr lang="en-US"/>
        </a:p>
      </dgm:t>
    </dgm:pt>
    <dgm:pt modelId="{B83F75C7-48E0-4256-A8EE-63255E148760}" type="sibTrans" cxnId="{7E2C0017-9A1A-430A-AFA4-DBE2F7004E07}">
      <dgm:prSet/>
      <dgm:spPr/>
      <dgm:t>
        <a:bodyPr/>
        <a:lstStyle/>
        <a:p>
          <a:endParaRPr lang="en-US"/>
        </a:p>
      </dgm:t>
    </dgm:pt>
    <dgm:pt modelId="{A71941E4-47A2-4C15-BEEA-6090E1E9B890}" type="pres">
      <dgm:prSet presAssocID="{475607D6-E6D2-4821-A234-D70861E04993}" presName="diagram" presStyleCnt="0">
        <dgm:presLayoutVars>
          <dgm:dir/>
          <dgm:resizeHandles val="exact"/>
        </dgm:presLayoutVars>
      </dgm:prSet>
      <dgm:spPr/>
    </dgm:pt>
    <dgm:pt modelId="{449C1D0F-6FA4-4CFF-8DE6-C781D4E3B36E}" type="pres">
      <dgm:prSet presAssocID="{8696A000-74EB-462E-8FB9-2EF21E91C5CE}" presName="node" presStyleLbl="node1" presStyleIdx="0" presStyleCnt="3" custScaleX="135068" custScaleY="74779" custLinFactNeighborX="-57047" custLinFactNeighborY="7149">
        <dgm:presLayoutVars>
          <dgm:bulletEnabled val="1"/>
        </dgm:presLayoutVars>
      </dgm:prSet>
      <dgm:spPr/>
    </dgm:pt>
    <dgm:pt modelId="{297C77A1-87D2-4E83-B089-ED8669B11533}" type="pres">
      <dgm:prSet presAssocID="{44D94D92-E692-433C-A8D3-1DD70398C39D}" presName="sibTrans" presStyleCnt="0"/>
      <dgm:spPr/>
    </dgm:pt>
    <dgm:pt modelId="{B05D3399-31D0-4BA3-9CF4-0B09C558A81C}" type="pres">
      <dgm:prSet presAssocID="{BE070430-D601-4B70-AC8E-1F099127E873}" presName="node" presStyleLbl="node1" presStyleIdx="1" presStyleCnt="3" custScaleX="134101" custScaleY="70826" custLinFactNeighborX="-57245" custLinFactNeighborY="174">
        <dgm:presLayoutVars>
          <dgm:bulletEnabled val="1"/>
        </dgm:presLayoutVars>
      </dgm:prSet>
      <dgm:spPr/>
    </dgm:pt>
    <dgm:pt modelId="{6BE1D932-28C8-4B4F-A99D-D6FA10D5C2CC}" type="pres">
      <dgm:prSet presAssocID="{5F2689E9-3ABA-470C-BB44-958EE12E21B7}" presName="sibTrans" presStyleCnt="0"/>
      <dgm:spPr/>
    </dgm:pt>
    <dgm:pt modelId="{13EB3EC3-5A6C-489B-A7C7-FC3E2C443600}" type="pres">
      <dgm:prSet presAssocID="{08F114EB-3547-42B5-BB3D-3A055414388E}" presName="node" presStyleLbl="node1" presStyleIdx="2" presStyleCnt="3" custScaleX="135277" custScaleY="84273" custLinFactNeighborX="-54609" custLinFactNeighborY="-8445">
        <dgm:presLayoutVars>
          <dgm:bulletEnabled val="1"/>
        </dgm:presLayoutVars>
      </dgm:prSet>
      <dgm:spPr/>
    </dgm:pt>
  </dgm:ptLst>
  <dgm:cxnLst>
    <dgm:cxn modelId="{7E2C0017-9A1A-430A-AFA4-DBE2F7004E07}" srcId="{475607D6-E6D2-4821-A234-D70861E04993}" destId="{08F114EB-3547-42B5-BB3D-3A055414388E}" srcOrd="2" destOrd="0" parTransId="{F419082C-A51A-44E1-89A5-9DC38B61FF01}" sibTransId="{B83F75C7-48E0-4256-A8EE-63255E148760}"/>
    <dgm:cxn modelId="{4679F22B-6182-4E40-A14B-C10E159EBC5F}" type="presOf" srcId="{475607D6-E6D2-4821-A234-D70861E04993}" destId="{A71941E4-47A2-4C15-BEEA-6090E1E9B890}" srcOrd="0" destOrd="0" presId="urn:microsoft.com/office/officeart/2005/8/layout/default"/>
    <dgm:cxn modelId="{547C5B42-131C-4E6B-A100-886580CF9A9E}" type="presOf" srcId="{BE070430-D601-4B70-AC8E-1F099127E873}" destId="{B05D3399-31D0-4BA3-9CF4-0B09C558A81C}" srcOrd="0" destOrd="0" presId="urn:microsoft.com/office/officeart/2005/8/layout/default"/>
    <dgm:cxn modelId="{B0E82743-90A1-4029-AF51-3477F426FAD3}" srcId="{475607D6-E6D2-4821-A234-D70861E04993}" destId="{8696A000-74EB-462E-8FB9-2EF21E91C5CE}" srcOrd="0" destOrd="0" parTransId="{B8C79300-1307-4D21-B10D-D126F9C57649}" sibTransId="{44D94D92-E692-433C-A8D3-1DD70398C39D}"/>
    <dgm:cxn modelId="{0FE3857A-D014-44CE-81E8-CC04DEB72850}" srcId="{475607D6-E6D2-4821-A234-D70861E04993}" destId="{BE070430-D601-4B70-AC8E-1F099127E873}" srcOrd="1" destOrd="0" parTransId="{606B5A87-8AC6-4EEF-890D-171DDFB4C672}" sibTransId="{5F2689E9-3ABA-470C-BB44-958EE12E21B7}"/>
    <dgm:cxn modelId="{0ED16CA6-6ACC-427D-A747-CB6681F61216}" type="presOf" srcId="{8696A000-74EB-462E-8FB9-2EF21E91C5CE}" destId="{449C1D0F-6FA4-4CFF-8DE6-C781D4E3B36E}" srcOrd="0" destOrd="0" presId="urn:microsoft.com/office/officeart/2005/8/layout/default"/>
    <dgm:cxn modelId="{2857B2D2-C19F-439C-A634-12554EC4337E}" type="presOf" srcId="{08F114EB-3547-42B5-BB3D-3A055414388E}" destId="{13EB3EC3-5A6C-489B-A7C7-FC3E2C443600}" srcOrd="0" destOrd="0" presId="urn:microsoft.com/office/officeart/2005/8/layout/default"/>
    <dgm:cxn modelId="{A5B11AF3-A772-45C2-83D3-ADC74D3E05DD}" type="presParOf" srcId="{A71941E4-47A2-4C15-BEEA-6090E1E9B890}" destId="{449C1D0F-6FA4-4CFF-8DE6-C781D4E3B36E}" srcOrd="0" destOrd="0" presId="urn:microsoft.com/office/officeart/2005/8/layout/default"/>
    <dgm:cxn modelId="{48111A32-85D8-4DB2-8A02-4FFB1C1DBF8A}" type="presParOf" srcId="{A71941E4-47A2-4C15-BEEA-6090E1E9B890}" destId="{297C77A1-87D2-4E83-B089-ED8669B11533}" srcOrd="1" destOrd="0" presId="urn:microsoft.com/office/officeart/2005/8/layout/default"/>
    <dgm:cxn modelId="{A32043C2-06D0-4F5D-AA5D-5283FB86C407}" type="presParOf" srcId="{A71941E4-47A2-4C15-BEEA-6090E1E9B890}" destId="{B05D3399-31D0-4BA3-9CF4-0B09C558A81C}" srcOrd="2" destOrd="0" presId="urn:microsoft.com/office/officeart/2005/8/layout/default"/>
    <dgm:cxn modelId="{2C9DCCE3-89CA-4D12-96CD-8F7A2E9A8A5F}" type="presParOf" srcId="{A71941E4-47A2-4C15-BEEA-6090E1E9B890}" destId="{6BE1D932-28C8-4B4F-A99D-D6FA10D5C2CC}" srcOrd="3" destOrd="0" presId="urn:microsoft.com/office/officeart/2005/8/layout/default"/>
    <dgm:cxn modelId="{5D14E6E6-056E-41EC-B356-8AF453C104B1}" type="presParOf" srcId="{A71941E4-47A2-4C15-BEEA-6090E1E9B890}" destId="{13EB3EC3-5A6C-489B-A7C7-FC3E2C443600}"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75607D6-E6D2-4821-A234-D70861E04993}"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8696A000-74EB-462E-8FB9-2EF21E91C5CE}">
      <dgm:prSet phldrT="[Text]" custT="1"/>
      <dgm:spPr/>
      <dgm:t>
        <a:bodyPr/>
        <a:lstStyle/>
        <a:p>
          <a:pPr algn="ctr"/>
          <a:r>
            <a:rPr lang="en-US" sz="1800" b="0" dirty="0">
              <a:solidFill>
                <a:schemeClr val="tx1"/>
              </a:solidFill>
            </a:rPr>
            <a:t>NASS Annual Surveys</a:t>
          </a:r>
        </a:p>
        <a:p>
          <a:pPr algn="ctr"/>
          <a:r>
            <a:rPr lang="en-US" sz="1800" b="0" dirty="0">
              <a:solidFill>
                <a:schemeClr val="tx1"/>
              </a:solidFill>
            </a:rPr>
            <a:t>State Data (QA/</a:t>
          </a:r>
          <a:r>
            <a:rPr lang="en-US" sz="1800" b="0" dirty="0" err="1">
              <a:solidFill>
                <a:schemeClr val="tx1"/>
              </a:solidFill>
            </a:rPr>
            <a:t>QC’d</a:t>
          </a:r>
          <a:r>
            <a:rPr lang="en-US" sz="1800" b="0" dirty="0">
              <a:solidFill>
                <a:schemeClr val="tx1"/>
              </a:solidFill>
            </a:rPr>
            <a:t>)</a:t>
          </a:r>
        </a:p>
        <a:p>
          <a:pPr algn="ctr"/>
          <a:r>
            <a:rPr lang="en-US" sz="1800" b="0" dirty="0">
              <a:solidFill>
                <a:schemeClr val="tx1"/>
              </a:solidFill>
            </a:rPr>
            <a:t>Industry Data (QA/</a:t>
          </a:r>
          <a:r>
            <a:rPr lang="en-US" sz="1800" b="0" dirty="0" err="1">
              <a:solidFill>
                <a:schemeClr val="tx1"/>
              </a:solidFill>
            </a:rPr>
            <a:t>QC’d</a:t>
          </a:r>
          <a:r>
            <a:rPr lang="en-US" sz="1800" b="0" dirty="0">
              <a:solidFill>
                <a:schemeClr val="tx1"/>
              </a:solidFill>
            </a:rPr>
            <a:t>)</a:t>
          </a:r>
        </a:p>
        <a:p>
          <a:pPr algn="ctr"/>
          <a:r>
            <a:rPr lang="en-US" sz="1800" b="0" dirty="0">
              <a:solidFill>
                <a:schemeClr val="tx1"/>
              </a:solidFill>
            </a:rPr>
            <a:t>CBPO evaluating forecasting methods</a:t>
          </a:r>
          <a:endParaRPr lang="en-US" sz="1100" b="0" dirty="0">
            <a:solidFill>
              <a:schemeClr val="tx1"/>
            </a:solidFill>
          </a:endParaRPr>
        </a:p>
      </dgm:t>
    </dgm:pt>
    <dgm:pt modelId="{B8C79300-1307-4D21-B10D-D126F9C57649}" type="parTrans" cxnId="{B0E82743-90A1-4029-AF51-3477F426FAD3}">
      <dgm:prSet/>
      <dgm:spPr/>
      <dgm:t>
        <a:bodyPr/>
        <a:lstStyle/>
        <a:p>
          <a:endParaRPr lang="en-US"/>
        </a:p>
      </dgm:t>
    </dgm:pt>
    <dgm:pt modelId="{44D94D92-E692-433C-A8D3-1DD70398C39D}" type="sibTrans" cxnId="{B0E82743-90A1-4029-AF51-3477F426FAD3}">
      <dgm:prSet/>
      <dgm:spPr/>
      <dgm:t>
        <a:bodyPr/>
        <a:lstStyle/>
        <a:p>
          <a:endParaRPr lang="en-US"/>
        </a:p>
      </dgm:t>
    </dgm:pt>
    <dgm:pt modelId="{BE070430-D601-4B70-AC8E-1F099127E873}">
      <dgm:prSet phldrT="[Text]" custT="1"/>
      <dgm:spPr>
        <a:solidFill>
          <a:srgbClr val="D87A51"/>
        </a:solidFill>
      </dgm:spPr>
      <dgm:t>
        <a:bodyPr/>
        <a:lstStyle/>
        <a:p>
          <a:pPr algn="ctr"/>
          <a:r>
            <a:rPr lang="en-US" sz="1800" b="0" dirty="0">
              <a:solidFill>
                <a:schemeClr val="tx1"/>
              </a:solidFill>
            </a:rPr>
            <a:t>State Data (QA/</a:t>
          </a:r>
          <a:r>
            <a:rPr lang="en-US" sz="1800" b="0" dirty="0" err="1">
              <a:solidFill>
                <a:schemeClr val="tx1"/>
              </a:solidFill>
            </a:rPr>
            <a:t>QC’d</a:t>
          </a:r>
          <a:r>
            <a:rPr lang="en-US" sz="1800" b="0" dirty="0">
              <a:solidFill>
                <a:schemeClr val="tx1"/>
              </a:solidFill>
            </a:rPr>
            <a:t>)</a:t>
          </a:r>
        </a:p>
        <a:p>
          <a:pPr algn="ctr"/>
          <a:r>
            <a:rPr lang="en-US" sz="1800" b="0" dirty="0">
              <a:solidFill>
                <a:schemeClr val="tx1"/>
              </a:solidFill>
            </a:rPr>
            <a:t>Industry Data (QA/</a:t>
          </a:r>
          <a:r>
            <a:rPr lang="en-US" sz="1800" b="0" dirty="0" err="1">
              <a:solidFill>
                <a:schemeClr val="tx1"/>
              </a:solidFill>
            </a:rPr>
            <a:t>QC’d</a:t>
          </a:r>
          <a:r>
            <a:rPr lang="en-US" sz="1800" b="0" dirty="0">
              <a:solidFill>
                <a:schemeClr val="tx1"/>
              </a:solidFill>
            </a:rPr>
            <a:t>)</a:t>
          </a:r>
        </a:p>
        <a:p>
          <a:pPr algn="ctr"/>
          <a:r>
            <a:rPr lang="en-US" sz="1800" b="0" dirty="0">
              <a:solidFill>
                <a:schemeClr val="tx1"/>
              </a:solidFill>
            </a:rPr>
            <a:t>CBPO evaluating forecasting methods</a:t>
          </a:r>
        </a:p>
      </dgm:t>
    </dgm:pt>
    <dgm:pt modelId="{606B5A87-8AC6-4EEF-890D-171DDFB4C672}" type="parTrans" cxnId="{0FE3857A-D014-44CE-81E8-CC04DEB72850}">
      <dgm:prSet/>
      <dgm:spPr/>
      <dgm:t>
        <a:bodyPr/>
        <a:lstStyle/>
        <a:p>
          <a:endParaRPr lang="en-US"/>
        </a:p>
      </dgm:t>
    </dgm:pt>
    <dgm:pt modelId="{5F2689E9-3ABA-470C-BB44-958EE12E21B7}" type="sibTrans" cxnId="{0FE3857A-D014-44CE-81E8-CC04DEB72850}">
      <dgm:prSet/>
      <dgm:spPr/>
      <dgm:t>
        <a:bodyPr/>
        <a:lstStyle/>
        <a:p>
          <a:endParaRPr lang="en-US"/>
        </a:p>
      </dgm:t>
    </dgm:pt>
    <dgm:pt modelId="{08F114EB-3547-42B5-BB3D-3A055414388E}">
      <dgm:prSet phldrT="[Text]" custT="1"/>
      <dgm:spPr>
        <a:solidFill>
          <a:srgbClr val="C48170"/>
        </a:solidFill>
      </dgm:spPr>
      <dgm:t>
        <a:bodyPr/>
        <a:lstStyle/>
        <a:p>
          <a:r>
            <a:rPr lang="en-US" sz="1800" b="0" dirty="0">
              <a:solidFill>
                <a:schemeClr val="tx1"/>
              </a:solidFill>
            </a:rPr>
            <a:t>Pilot project in VA for fertilizer data</a:t>
          </a:r>
        </a:p>
        <a:p>
          <a:r>
            <a:rPr lang="en-US" sz="1800" b="0" dirty="0">
              <a:solidFill>
                <a:schemeClr val="tx1"/>
              </a:solidFill>
            </a:rPr>
            <a:t>Communication with state chemists</a:t>
          </a:r>
        </a:p>
      </dgm:t>
    </dgm:pt>
    <dgm:pt modelId="{F419082C-A51A-44E1-89A5-9DC38B61FF01}" type="parTrans" cxnId="{7E2C0017-9A1A-430A-AFA4-DBE2F7004E07}">
      <dgm:prSet/>
      <dgm:spPr/>
      <dgm:t>
        <a:bodyPr/>
        <a:lstStyle/>
        <a:p>
          <a:endParaRPr lang="en-US"/>
        </a:p>
      </dgm:t>
    </dgm:pt>
    <dgm:pt modelId="{B83F75C7-48E0-4256-A8EE-63255E148760}" type="sibTrans" cxnId="{7E2C0017-9A1A-430A-AFA4-DBE2F7004E07}">
      <dgm:prSet/>
      <dgm:spPr/>
      <dgm:t>
        <a:bodyPr/>
        <a:lstStyle/>
        <a:p>
          <a:endParaRPr lang="en-US"/>
        </a:p>
      </dgm:t>
    </dgm:pt>
    <dgm:pt modelId="{A71941E4-47A2-4C15-BEEA-6090E1E9B890}" type="pres">
      <dgm:prSet presAssocID="{475607D6-E6D2-4821-A234-D70861E04993}" presName="diagram" presStyleCnt="0">
        <dgm:presLayoutVars>
          <dgm:dir/>
          <dgm:resizeHandles val="exact"/>
        </dgm:presLayoutVars>
      </dgm:prSet>
      <dgm:spPr/>
    </dgm:pt>
    <dgm:pt modelId="{449C1D0F-6FA4-4CFF-8DE6-C781D4E3B36E}" type="pres">
      <dgm:prSet presAssocID="{8696A000-74EB-462E-8FB9-2EF21E91C5CE}" presName="node" presStyleLbl="node1" presStyleIdx="0" presStyleCnt="3" custScaleX="135068" custScaleY="74779" custLinFactNeighborX="-5291" custLinFactNeighborY="7149">
        <dgm:presLayoutVars>
          <dgm:bulletEnabled val="1"/>
        </dgm:presLayoutVars>
      </dgm:prSet>
      <dgm:spPr/>
    </dgm:pt>
    <dgm:pt modelId="{297C77A1-87D2-4E83-B089-ED8669B11533}" type="pres">
      <dgm:prSet presAssocID="{44D94D92-E692-433C-A8D3-1DD70398C39D}" presName="sibTrans" presStyleCnt="0"/>
      <dgm:spPr/>
    </dgm:pt>
    <dgm:pt modelId="{B05D3399-31D0-4BA3-9CF4-0B09C558A81C}" type="pres">
      <dgm:prSet presAssocID="{BE070430-D601-4B70-AC8E-1F099127E873}" presName="node" presStyleLbl="node1" presStyleIdx="1" presStyleCnt="3" custScaleX="134101" custScaleY="70826" custLinFactNeighborX="-57245" custLinFactNeighborY="174">
        <dgm:presLayoutVars>
          <dgm:bulletEnabled val="1"/>
        </dgm:presLayoutVars>
      </dgm:prSet>
      <dgm:spPr/>
    </dgm:pt>
    <dgm:pt modelId="{6BE1D932-28C8-4B4F-A99D-D6FA10D5C2CC}" type="pres">
      <dgm:prSet presAssocID="{5F2689E9-3ABA-470C-BB44-958EE12E21B7}" presName="sibTrans" presStyleCnt="0"/>
      <dgm:spPr/>
    </dgm:pt>
    <dgm:pt modelId="{13EB3EC3-5A6C-489B-A7C7-FC3E2C443600}" type="pres">
      <dgm:prSet presAssocID="{08F114EB-3547-42B5-BB3D-3A055414388E}" presName="node" presStyleLbl="node1" presStyleIdx="2" presStyleCnt="3" custScaleX="135277" custScaleY="84273" custLinFactNeighborX="-436" custLinFactNeighborY="-9609">
        <dgm:presLayoutVars>
          <dgm:bulletEnabled val="1"/>
        </dgm:presLayoutVars>
      </dgm:prSet>
      <dgm:spPr/>
    </dgm:pt>
  </dgm:ptLst>
  <dgm:cxnLst>
    <dgm:cxn modelId="{7E2C0017-9A1A-430A-AFA4-DBE2F7004E07}" srcId="{475607D6-E6D2-4821-A234-D70861E04993}" destId="{08F114EB-3547-42B5-BB3D-3A055414388E}" srcOrd="2" destOrd="0" parTransId="{F419082C-A51A-44E1-89A5-9DC38B61FF01}" sibTransId="{B83F75C7-48E0-4256-A8EE-63255E148760}"/>
    <dgm:cxn modelId="{B0E82743-90A1-4029-AF51-3477F426FAD3}" srcId="{475607D6-E6D2-4821-A234-D70861E04993}" destId="{8696A000-74EB-462E-8FB9-2EF21E91C5CE}" srcOrd="0" destOrd="0" parTransId="{B8C79300-1307-4D21-B10D-D126F9C57649}" sibTransId="{44D94D92-E692-433C-A8D3-1DD70398C39D}"/>
    <dgm:cxn modelId="{0FE3857A-D014-44CE-81E8-CC04DEB72850}" srcId="{475607D6-E6D2-4821-A234-D70861E04993}" destId="{BE070430-D601-4B70-AC8E-1F099127E873}" srcOrd="1" destOrd="0" parTransId="{606B5A87-8AC6-4EEF-890D-171DDFB4C672}" sibTransId="{5F2689E9-3ABA-470C-BB44-958EE12E21B7}"/>
    <dgm:cxn modelId="{EFE85A7B-B21E-447A-85E3-34127A5BFE97}" type="presOf" srcId="{475607D6-E6D2-4821-A234-D70861E04993}" destId="{A71941E4-47A2-4C15-BEEA-6090E1E9B890}" srcOrd="0" destOrd="0" presId="urn:microsoft.com/office/officeart/2005/8/layout/default"/>
    <dgm:cxn modelId="{514B5C81-544E-45EB-83F5-A014EB7AE749}" type="presOf" srcId="{BE070430-D601-4B70-AC8E-1F099127E873}" destId="{B05D3399-31D0-4BA3-9CF4-0B09C558A81C}" srcOrd="0" destOrd="0" presId="urn:microsoft.com/office/officeart/2005/8/layout/default"/>
    <dgm:cxn modelId="{6A85FF95-E6C8-4652-A14B-C36609271A6A}" type="presOf" srcId="{8696A000-74EB-462E-8FB9-2EF21E91C5CE}" destId="{449C1D0F-6FA4-4CFF-8DE6-C781D4E3B36E}" srcOrd="0" destOrd="0" presId="urn:microsoft.com/office/officeart/2005/8/layout/default"/>
    <dgm:cxn modelId="{D72D09CD-88E7-478A-A8A7-AB5272C61F77}" type="presOf" srcId="{08F114EB-3547-42B5-BB3D-3A055414388E}" destId="{13EB3EC3-5A6C-489B-A7C7-FC3E2C443600}" srcOrd="0" destOrd="0" presId="urn:microsoft.com/office/officeart/2005/8/layout/default"/>
    <dgm:cxn modelId="{6A1FBCBE-D977-42A9-95B9-9F22599200DF}" type="presParOf" srcId="{A71941E4-47A2-4C15-BEEA-6090E1E9B890}" destId="{449C1D0F-6FA4-4CFF-8DE6-C781D4E3B36E}" srcOrd="0" destOrd="0" presId="urn:microsoft.com/office/officeart/2005/8/layout/default"/>
    <dgm:cxn modelId="{457BE44E-334E-42DF-B9C7-758A7F6E7025}" type="presParOf" srcId="{A71941E4-47A2-4C15-BEEA-6090E1E9B890}" destId="{297C77A1-87D2-4E83-B089-ED8669B11533}" srcOrd="1" destOrd="0" presId="urn:microsoft.com/office/officeart/2005/8/layout/default"/>
    <dgm:cxn modelId="{203795D7-CF15-42FA-AB0F-BAB9A823FF5F}" type="presParOf" srcId="{A71941E4-47A2-4C15-BEEA-6090E1E9B890}" destId="{B05D3399-31D0-4BA3-9CF4-0B09C558A81C}" srcOrd="2" destOrd="0" presId="urn:microsoft.com/office/officeart/2005/8/layout/default"/>
    <dgm:cxn modelId="{E852A7B9-EBBB-47F7-B3D0-B194D6F552B8}" type="presParOf" srcId="{A71941E4-47A2-4C15-BEEA-6090E1E9B890}" destId="{6BE1D932-28C8-4B4F-A99D-D6FA10D5C2CC}" srcOrd="3" destOrd="0" presId="urn:microsoft.com/office/officeart/2005/8/layout/default"/>
    <dgm:cxn modelId="{9C3D25E2-854A-4EA5-8BCB-42F881B28838}" type="presParOf" srcId="{A71941E4-47A2-4C15-BEEA-6090E1E9B890}" destId="{13EB3EC3-5A6C-489B-A7C7-FC3E2C443600}" srcOrd="4"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75607D6-E6D2-4821-A234-D70861E04993}"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8696A000-74EB-462E-8FB9-2EF21E91C5CE}">
      <dgm:prSet phldrT="[Text]" custT="1"/>
      <dgm:spPr/>
      <dgm:t>
        <a:bodyPr/>
        <a:lstStyle/>
        <a:p>
          <a:pPr algn="ctr"/>
          <a:r>
            <a:rPr lang="en-US" sz="3200" dirty="0"/>
            <a:t>Animal Data</a:t>
          </a:r>
        </a:p>
        <a:p>
          <a:pPr algn="ctr"/>
          <a:r>
            <a:rPr lang="en-US" sz="1800" b="0" dirty="0"/>
            <a:t>Animal Populations: explore other estimating options (MD/NY)</a:t>
          </a:r>
        </a:p>
      </dgm:t>
    </dgm:pt>
    <dgm:pt modelId="{B8C79300-1307-4D21-B10D-D126F9C57649}" type="parTrans" cxnId="{B0E82743-90A1-4029-AF51-3477F426FAD3}">
      <dgm:prSet/>
      <dgm:spPr/>
      <dgm:t>
        <a:bodyPr/>
        <a:lstStyle/>
        <a:p>
          <a:endParaRPr lang="en-US"/>
        </a:p>
      </dgm:t>
    </dgm:pt>
    <dgm:pt modelId="{44D94D92-E692-433C-A8D3-1DD70398C39D}" type="sibTrans" cxnId="{B0E82743-90A1-4029-AF51-3477F426FAD3}">
      <dgm:prSet/>
      <dgm:spPr/>
      <dgm:t>
        <a:bodyPr/>
        <a:lstStyle/>
        <a:p>
          <a:endParaRPr lang="en-US"/>
        </a:p>
      </dgm:t>
    </dgm:pt>
    <dgm:pt modelId="{BE070430-D601-4B70-AC8E-1F099127E873}">
      <dgm:prSet phldrT="[Text]" custT="1"/>
      <dgm:spPr>
        <a:solidFill>
          <a:srgbClr val="D87A51"/>
        </a:solidFill>
      </dgm:spPr>
      <dgm:t>
        <a:bodyPr/>
        <a:lstStyle/>
        <a:p>
          <a:pPr algn="ctr"/>
          <a:r>
            <a:rPr lang="en-US" sz="3200"/>
            <a:t>Crop Production/Acres</a:t>
          </a:r>
        </a:p>
        <a:p>
          <a:pPr algn="ctr"/>
          <a:r>
            <a:rPr lang="en-US" sz="1800" b="0"/>
            <a:t>Crop Production Acres: improve annual estimates (MD)</a:t>
          </a:r>
          <a:endParaRPr lang="en-US" sz="1800" b="0" dirty="0"/>
        </a:p>
      </dgm:t>
    </dgm:pt>
    <dgm:pt modelId="{606B5A87-8AC6-4EEF-890D-171DDFB4C672}" type="parTrans" cxnId="{0FE3857A-D014-44CE-81E8-CC04DEB72850}">
      <dgm:prSet/>
      <dgm:spPr/>
      <dgm:t>
        <a:bodyPr/>
        <a:lstStyle/>
        <a:p>
          <a:endParaRPr lang="en-US"/>
        </a:p>
      </dgm:t>
    </dgm:pt>
    <dgm:pt modelId="{5F2689E9-3ABA-470C-BB44-958EE12E21B7}" type="sibTrans" cxnId="{0FE3857A-D014-44CE-81E8-CC04DEB72850}">
      <dgm:prSet/>
      <dgm:spPr/>
      <dgm:t>
        <a:bodyPr/>
        <a:lstStyle/>
        <a:p>
          <a:endParaRPr lang="en-US"/>
        </a:p>
      </dgm:t>
    </dgm:pt>
    <dgm:pt modelId="{08F114EB-3547-42B5-BB3D-3A055414388E}">
      <dgm:prSet phldrT="[Text]" custT="1"/>
      <dgm:spPr>
        <a:solidFill>
          <a:srgbClr val="C48170"/>
        </a:solidFill>
      </dgm:spPr>
      <dgm:t>
        <a:bodyPr/>
        <a:lstStyle/>
        <a:p>
          <a:r>
            <a:rPr lang="en-US" sz="3200" dirty="0"/>
            <a:t>Nutrient Applications/Assumptions</a:t>
          </a:r>
        </a:p>
        <a:p>
          <a:r>
            <a:rPr lang="en-US" sz="1800" b="0" dirty="0"/>
            <a:t>Fertilizer Sales and Use Data (MD)</a:t>
          </a:r>
        </a:p>
      </dgm:t>
    </dgm:pt>
    <dgm:pt modelId="{F419082C-A51A-44E1-89A5-9DC38B61FF01}" type="parTrans" cxnId="{7E2C0017-9A1A-430A-AFA4-DBE2F7004E07}">
      <dgm:prSet/>
      <dgm:spPr/>
      <dgm:t>
        <a:bodyPr/>
        <a:lstStyle/>
        <a:p>
          <a:endParaRPr lang="en-US"/>
        </a:p>
      </dgm:t>
    </dgm:pt>
    <dgm:pt modelId="{B83F75C7-48E0-4256-A8EE-63255E148760}" type="sibTrans" cxnId="{7E2C0017-9A1A-430A-AFA4-DBE2F7004E07}">
      <dgm:prSet/>
      <dgm:spPr/>
      <dgm:t>
        <a:bodyPr/>
        <a:lstStyle/>
        <a:p>
          <a:endParaRPr lang="en-US"/>
        </a:p>
      </dgm:t>
    </dgm:pt>
    <dgm:pt modelId="{A71941E4-47A2-4C15-BEEA-6090E1E9B890}" type="pres">
      <dgm:prSet presAssocID="{475607D6-E6D2-4821-A234-D70861E04993}" presName="diagram" presStyleCnt="0">
        <dgm:presLayoutVars>
          <dgm:dir/>
          <dgm:resizeHandles val="exact"/>
        </dgm:presLayoutVars>
      </dgm:prSet>
      <dgm:spPr/>
    </dgm:pt>
    <dgm:pt modelId="{449C1D0F-6FA4-4CFF-8DE6-C781D4E3B36E}" type="pres">
      <dgm:prSet presAssocID="{8696A000-74EB-462E-8FB9-2EF21E91C5CE}" presName="node" presStyleLbl="node1" presStyleIdx="0" presStyleCnt="3" custScaleX="135068" custScaleY="74779" custLinFactNeighborX="-57047" custLinFactNeighborY="7149">
        <dgm:presLayoutVars>
          <dgm:bulletEnabled val="1"/>
        </dgm:presLayoutVars>
      </dgm:prSet>
      <dgm:spPr/>
    </dgm:pt>
    <dgm:pt modelId="{297C77A1-87D2-4E83-B089-ED8669B11533}" type="pres">
      <dgm:prSet presAssocID="{44D94D92-E692-433C-A8D3-1DD70398C39D}" presName="sibTrans" presStyleCnt="0"/>
      <dgm:spPr/>
    </dgm:pt>
    <dgm:pt modelId="{B05D3399-31D0-4BA3-9CF4-0B09C558A81C}" type="pres">
      <dgm:prSet presAssocID="{BE070430-D601-4B70-AC8E-1F099127E873}" presName="node" presStyleLbl="node1" presStyleIdx="1" presStyleCnt="3" custScaleX="134101" custScaleY="70826" custLinFactNeighborX="-57245" custLinFactNeighborY="174">
        <dgm:presLayoutVars>
          <dgm:bulletEnabled val="1"/>
        </dgm:presLayoutVars>
      </dgm:prSet>
      <dgm:spPr/>
    </dgm:pt>
    <dgm:pt modelId="{6BE1D932-28C8-4B4F-A99D-D6FA10D5C2CC}" type="pres">
      <dgm:prSet presAssocID="{5F2689E9-3ABA-470C-BB44-958EE12E21B7}" presName="sibTrans" presStyleCnt="0"/>
      <dgm:spPr/>
    </dgm:pt>
    <dgm:pt modelId="{13EB3EC3-5A6C-489B-A7C7-FC3E2C443600}" type="pres">
      <dgm:prSet presAssocID="{08F114EB-3547-42B5-BB3D-3A055414388E}" presName="node" presStyleLbl="node1" presStyleIdx="2" presStyleCnt="3" custScaleX="135277" custScaleY="84273" custLinFactNeighborX="-54609" custLinFactNeighborY="-8445">
        <dgm:presLayoutVars>
          <dgm:bulletEnabled val="1"/>
        </dgm:presLayoutVars>
      </dgm:prSet>
      <dgm:spPr/>
    </dgm:pt>
  </dgm:ptLst>
  <dgm:cxnLst>
    <dgm:cxn modelId="{7E2C0017-9A1A-430A-AFA4-DBE2F7004E07}" srcId="{475607D6-E6D2-4821-A234-D70861E04993}" destId="{08F114EB-3547-42B5-BB3D-3A055414388E}" srcOrd="2" destOrd="0" parTransId="{F419082C-A51A-44E1-89A5-9DC38B61FF01}" sibTransId="{B83F75C7-48E0-4256-A8EE-63255E148760}"/>
    <dgm:cxn modelId="{4679F22B-6182-4E40-A14B-C10E159EBC5F}" type="presOf" srcId="{475607D6-E6D2-4821-A234-D70861E04993}" destId="{A71941E4-47A2-4C15-BEEA-6090E1E9B890}" srcOrd="0" destOrd="0" presId="urn:microsoft.com/office/officeart/2005/8/layout/default"/>
    <dgm:cxn modelId="{547C5B42-131C-4E6B-A100-886580CF9A9E}" type="presOf" srcId="{BE070430-D601-4B70-AC8E-1F099127E873}" destId="{B05D3399-31D0-4BA3-9CF4-0B09C558A81C}" srcOrd="0" destOrd="0" presId="urn:microsoft.com/office/officeart/2005/8/layout/default"/>
    <dgm:cxn modelId="{B0E82743-90A1-4029-AF51-3477F426FAD3}" srcId="{475607D6-E6D2-4821-A234-D70861E04993}" destId="{8696A000-74EB-462E-8FB9-2EF21E91C5CE}" srcOrd="0" destOrd="0" parTransId="{B8C79300-1307-4D21-B10D-D126F9C57649}" sibTransId="{44D94D92-E692-433C-A8D3-1DD70398C39D}"/>
    <dgm:cxn modelId="{0FE3857A-D014-44CE-81E8-CC04DEB72850}" srcId="{475607D6-E6D2-4821-A234-D70861E04993}" destId="{BE070430-D601-4B70-AC8E-1F099127E873}" srcOrd="1" destOrd="0" parTransId="{606B5A87-8AC6-4EEF-890D-171DDFB4C672}" sibTransId="{5F2689E9-3ABA-470C-BB44-958EE12E21B7}"/>
    <dgm:cxn modelId="{0ED16CA6-6ACC-427D-A747-CB6681F61216}" type="presOf" srcId="{8696A000-74EB-462E-8FB9-2EF21E91C5CE}" destId="{449C1D0F-6FA4-4CFF-8DE6-C781D4E3B36E}" srcOrd="0" destOrd="0" presId="urn:microsoft.com/office/officeart/2005/8/layout/default"/>
    <dgm:cxn modelId="{2857B2D2-C19F-439C-A634-12554EC4337E}" type="presOf" srcId="{08F114EB-3547-42B5-BB3D-3A055414388E}" destId="{13EB3EC3-5A6C-489B-A7C7-FC3E2C443600}" srcOrd="0" destOrd="0" presId="urn:microsoft.com/office/officeart/2005/8/layout/default"/>
    <dgm:cxn modelId="{A5B11AF3-A772-45C2-83D3-ADC74D3E05DD}" type="presParOf" srcId="{A71941E4-47A2-4C15-BEEA-6090E1E9B890}" destId="{449C1D0F-6FA4-4CFF-8DE6-C781D4E3B36E}" srcOrd="0" destOrd="0" presId="urn:microsoft.com/office/officeart/2005/8/layout/default"/>
    <dgm:cxn modelId="{48111A32-85D8-4DB2-8A02-4FFB1C1DBF8A}" type="presParOf" srcId="{A71941E4-47A2-4C15-BEEA-6090E1E9B890}" destId="{297C77A1-87D2-4E83-B089-ED8669B11533}" srcOrd="1" destOrd="0" presId="urn:microsoft.com/office/officeart/2005/8/layout/default"/>
    <dgm:cxn modelId="{A32043C2-06D0-4F5D-AA5D-5283FB86C407}" type="presParOf" srcId="{A71941E4-47A2-4C15-BEEA-6090E1E9B890}" destId="{B05D3399-31D0-4BA3-9CF4-0B09C558A81C}" srcOrd="2" destOrd="0" presId="urn:microsoft.com/office/officeart/2005/8/layout/default"/>
    <dgm:cxn modelId="{2C9DCCE3-89CA-4D12-96CD-8F7A2E9A8A5F}" type="presParOf" srcId="{A71941E4-47A2-4C15-BEEA-6090E1E9B890}" destId="{6BE1D932-28C8-4B4F-A99D-D6FA10D5C2CC}" srcOrd="3" destOrd="0" presId="urn:microsoft.com/office/officeart/2005/8/layout/default"/>
    <dgm:cxn modelId="{5D14E6E6-056E-41EC-B356-8AF453C104B1}" type="presParOf" srcId="{A71941E4-47A2-4C15-BEEA-6090E1E9B890}" destId="{13EB3EC3-5A6C-489B-A7C7-FC3E2C443600}"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75607D6-E6D2-4821-A234-D70861E04993}"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D1D58846-F045-4905-8F7D-3F8FEB83441B}">
      <dgm:prSet phldrT="[Text]" custT="1"/>
      <dgm:spPr>
        <a:solidFill>
          <a:srgbClr val="B4908B"/>
        </a:solidFill>
      </dgm:spPr>
      <dgm:t>
        <a:bodyPr/>
        <a:lstStyle/>
        <a:p>
          <a:endParaRPr lang="en-US" sz="3200" dirty="0"/>
        </a:p>
        <a:p>
          <a:r>
            <a:rPr lang="en-US" sz="3200" dirty="0"/>
            <a:t>BMP Tracking &amp; Reporting</a:t>
          </a:r>
        </a:p>
        <a:p>
          <a:r>
            <a:rPr lang="en-US" sz="1800" b="0" dirty="0"/>
            <a:t>Dairy Precision Feeding (PA)</a:t>
          </a:r>
        </a:p>
        <a:p>
          <a:r>
            <a:rPr lang="en-US" sz="1800" b="0" dirty="0"/>
            <a:t>Rotational/Prescribed Grazing (PA)</a:t>
          </a:r>
        </a:p>
        <a:p>
          <a:r>
            <a:rPr lang="en-US" sz="1800" b="0" dirty="0"/>
            <a:t>Heavy Use Area Protection- NRCS 561 (PA)*</a:t>
          </a:r>
        </a:p>
        <a:p>
          <a:endParaRPr lang="en-US" sz="1000" dirty="0"/>
        </a:p>
        <a:p>
          <a:endParaRPr lang="en-US" sz="1000" dirty="0"/>
        </a:p>
        <a:p>
          <a:endParaRPr lang="en-US" sz="1000" dirty="0"/>
        </a:p>
      </dgm:t>
    </dgm:pt>
    <dgm:pt modelId="{17A2F525-06AA-40DC-A360-5F4ED03BEC31}" type="parTrans" cxnId="{9D17DFFC-EA4D-4C7C-8F41-956A8E6F223C}">
      <dgm:prSet/>
      <dgm:spPr/>
      <dgm:t>
        <a:bodyPr/>
        <a:lstStyle/>
        <a:p>
          <a:endParaRPr lang="en-US"/>
        </a:p>
      </dgm:t>
    </dgm:pt>
    <dgm:pt modelId="{91508A7C-15A7-4539-9244-198D78742646}" type="sibTrans" cxnId="{9D17DFFC-EA4D-4C7C-8F41-956A8E6F223C}">
      <dgm:prSet/>
      <dgm:spPr/>
      <dgm:t>
        <a:bodyPr/>
        <a:lstStyle/>
        <a:p>
          <a:endParaRPr lang="en-US"/>
        </a:p>
      </dgm:t>
    </dgm:pt>
    <dgm:pt modelId="{87D8714D-10D4-4623-A58D-73C4A3668F01}">
      <dgm:prSet phldrT="[Text]" custT="1"/>
      <dgm:spPr/>
      <dgm:t>
        <a:bodyPr/>
        <a:lstStyle/>
        <a:p>
          <a:endParaRPr lang="en-US" sz="3200" dirty="0"/>
        </a:p>
        <a:p>
          <a:r>
            <a:rPr lang="en-US" sz="3200" dirty="0"/>
            <a:t>BMP Effectiveness</a:t>
          </a:r>
        </a:p>
        <a:p>
          <a:r>
            <a:rPr lang="en-US" sz="1800" b="0" dirty="0"/>
            <a:t>Nutrient Management on Pasture (NY/PA)</a:t>
          </a:r>
        </a:p>
        <a:p>
          <a:r>
            <a:rPr lang="en-US" sz="1800" b="0" dirty="0"/>
            <a:t>Commodity Cover Crops  (NY/PA)</a:t>
          </a:r>
        </a:p>
        <a:p>
          <a:r>
            <a:rPr lang="en-US" sz="1800" b="0" dirty="0"/>
            <a:t>Heavy Use Area Protection- NRCS 561 (PA)*</a:t>
          </a:r>
        </a:p>
        <a:p>
          <a:r>
            <a:rPr lang="en-US" sz="1800" b="0" dirty="0"/>
            <a:t>Manure Transport / Manure Treatment Technologies (PA)*</a:t>
          </a:r>
        </a:p>
        <a:p>
          <a:endParaRPr lang="en-US" sz="1200" b="1" dirty="0"/>
        </a:p>
      </dgm:t>
    </dgm:pt>
    <dgm:pt modelId="{DEB35196-F388-4614-B8AA-88E53409D48F}" type="parTrans" cxnId="{8A341404-FCBF-460C-A86D-01EDFDBBEEBE}">
      <dgm:prSet/>
      <dgm:spPr/>
      <dgm:t>
        <a:bodyPr/>
        <a:lstStyle/>
        <a:p>
          <a:endParaRPr lang="en-US"/>
        </a:p>
      </dgm:t>
    </dgm:pt>
    <dgm:pt modelId="{A07EABB2-BD3B-4230-A92A-5BE6F8381D63}" type="sibTrans" cxnId="{8A341404-FCBF-460C-A86D-01EDFDBBEEBE}">
      <dgm:prSet/>
      <dgm:spPr/>
      <dgm:t>
        <a:bodyPr/>
        <a:lstStyle/>
        <a:p>
          <a:endParaRPr lang="en-US"/>
        </a:p>
      </dgm:t>
    </dgm:pt>
    <dgm:pt modelId="{A71941E4-47A2-4C15-BEEA-6090E1E9B890}" type="pres">
      <dgm:prSet presAssocID="{475607D6-E6D2-4821-A234-D70861E04993}" presName="diagram" presStyleCnt="0">
        <dgm:presLayoutVars>
          <dgm:dir/>
          <dgm:resizeHandles val="exact"/>
        </dgm:presLayoutVars>
      </dgm:prSet>
      <dgm:spPr/>
    </dgm:pt>
    <dgm:pt modelId="{F5E6FF02-7026-4738-BCAE-17DCC4EDB861}" type="pres">
      <dgm:prSet presAssocID="{D1D58846-F045-4905-8F7D-3F8FEB83441B}" presName="node" presStyleLbl="node1" presStyleIdx="0" presStyleCnt="2" custScaleX="46531" custScaleY="36104" custLinFactNeighborX="-25765" custLinFactNeighborY="-508">
        <dgm:presLayoutVars>
          <dgm:bulletEnabled val="1"/>
        </dgm:presLayoutVars>
      </dgm:prSet>
      <dgm:spPr/>
    </dgm:pt>
    <dgm:pt modelId="{E58A8F5E-AC99-4B7E-841C-6CE611C39C8F}" type="pres">
      <dgm:prSet presAssocID="{91508A7C-15A7-4539-9244-198D78742646}" presName="sibTrans" presStyleCnt="0"/>
      <dgm:spPr/>
    </dgm:pt>
    <dgm:pt modelId="{61565061-360F-445D-832A-72FD2C0E2A2D}" type="pres">
      <dgm:prSet presAssocID="{87D8714D-10D4-4623-A58D-73C4A3668F01}" presName="node" presStyleLbl="node1" presStyleIdx="1" presStyleCnt="2" custScaleX="50339" custScaleY="38572" custLinFactNeighborX="24252" custLinFactNeighborY="-52935">
        <dgm:presLayoutVars>
          <dgm:bulletEnabled val="1"/>
        </dgm:presLayoutVars>
      </dgm:prSet>
      <dgm:spPr/>
    </dgm:pt>
  </dgm:ptLst>
  <dgm:cxnLst>
    <dgm:cxn modelId="{8A341404-FCBF-460C-A86D-01EDFDBBEEBE}" srcId="{475607D6-E6D2-4821-A234-D70861E04993}" destId="{87D8714D-10D4-4623-A58D-73C4A3668F01}" srcOrd="1" destOrd="0" parTransId="{DEB35196-F388-4614-B8AA-88E53409D48F}" sibTransId="{A07EABB2-BD3B-4230-A92A-5BE6F8381D63}"/>
    <dgm:cxn modelId="{EFE85A7B-B21E-447A-85E3-34127A5BFE97}" type="presOf" srcId="{475607D6-E6D2-4821-A234-D70861E04993}" destId="{A71941E4-47A2-4C15-BEEA-6090E1E9B890}" srcOrd="0" destOrd="0" presId="urn:microsoft.com/office/officeart/2005/8/layout/default"/>
    <dgm:cxn modelId="{CB7CBA81-2FA3-4557-8CB5-26EA343B9823}" type="presOf" srcId="{D1D58846-F045-4905-8F7D-3F8FEB83441B}" destId="{F5E6FF02-7026-4738-BCAE-17DCC4EDB861}" srcOrd="0" destOrd="0" presId="urn:microsoft.com/office/officeart/2005/8/layout/default"/>
    <dgm:cxn modelId="{94C258AC-C328-4723-BEC3-65F9E5D27952}" type="presOf" srcId="{87D8714D-10D4-4623-A58D-73C4A3668F01}" destId="{61565061-360F-445D-832A-72FD2C0E2A2D}" srcOrd="0" destOrd="0" presId="urn:microsoft.com/office/officeart/2005/8/layout/default"/>
    <dgm:cxn modelId="{9D17DFFC-EA4D-4C7C-8F41-956A8E6F223C}" srcId="{475607D6-E6D2-4821-A234-D70861E04993}" destId="{D1D58846-F045-4905-8F7D-3F8FEB83441B}" srcOrd="0" destOrd="0" parTransId="{17A2F525-06AA-40DC-A360-5F4ED03BEC31}" sibTransId="{91508A7C-15A7-4539-9244-198D78742646}"/>
    <dgm:cxn modelId="{3234E053-A109-4E43-9D7D-162E6C93136B}" type="presParOf" srcId="{A71941E4-47A2-4C15-BEEA-6090E1E9B890}" destId="{F5E6FF02-7026-4738-BCAE-17DCC4EDB861}" srcOrd="0" destOrd="0" presId="urn:microsoft.com/office/officeart/2005/8/layout/default"/>
    <dgm:cxn modelId="{5992A17A-15F7-48A7-A5DB-98D4C056B98C}" type="presParOf" srcId="{A71941E4-47A2-4C15-BEEA-6090E1E9B890}" destId="{E58A8F5E-AC99-4B7E-841C-6CE611C39C8F}" srcOrd="1" destOrd="0" presId="urn:microsoft.com/office/officeart/2005/8/layout/default"/>
    <dgm:cxn modelId="{3FA3CB79-617A-4BA7-841F-20DECC9215B6}" type="presParOf" srcId="{A71941E4-47A2-4C15-BEEA-6090E1E9B890}" destId="{61565061-360F-445D-832A-72FD2C0E2A2D}"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04892-8595-4794-B078-F68F54DA1C44}">
      <dsp:nvSpPr>
        <dsp:cNvPr id="0" name=""/>
        <dsp:cNvSpPr/>
      </dsp:nvSpPr>
      <dsp:spPr>
        <a:xfrm>
          <a:off x="0" y="1431309"/>
          <a:ext cx="6588691" cy="16443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11356" tIns="604012" rIns="511356" bIns="206248" numCol="1" spcCol="1270" anchor="t" anchorCtr="0">
          <a:noAutofit/>
        </a:bodyPr>
        <a:lstStyle/>
        <a:p>
          <a:pPr marL="285750" lvl="1" indent="-285750" algn="l" defTabSz="1289050">
            <a:lnSpc>
              <a:spcPct val="90000"/>
            </a:lnSpc>
            <a:spcBef>
              <a:spcPct val="0"/>
            </a:spcBef>
            <a:spcAft>
              <a:spcPct val="15000"/>
            </a:spcAft>
            <a:buChar char="•"/>
          </a:pPr>
          <a:r>
            <a:rPr lang="en-US" sz="2900" kern="1200"/>
            <a:t>Capacity is limited at the CBPO &amp; state agencies</a:t>
          </a:r>
        </a:p>
      </dsp:txBody>
      <dsp:txXfrm>
        <a:off x="0" y="1431309"/>
        <a:ext cx="6588691" cy="1644300"/>
      </dsp:txXfrm>
    </dsp:sp>
    <dsp:sp modelId="{BC7A524E-BC76-4A3D-8683-AC490452E1FD}">
      <dsp:nvSpPr>
        <dsp:cNvPr id="0" name=""/>
        <dsp:cNvSpPr/>
      </dsp:nvSpPr>
      <dsp:spPr>
        <a:xfrm>
          <a:off x="329434" y="1003269"/>
          <a:ext cx="4612083" cy="8560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4326" tIns="0" rIns="174326" bIns="0" numCol="1" spcCol="1270" anchor="ctr" anchorCtr="0">
          <a:noAutofit/>
        </a:bodyPr>
        <a:lstStyle/>
        <a:p>
          <a:pPr marL="0" lvl="0" indent="0" algn="l" defTabSz="1289050">
            <a:lnSpc>
              <a:spcPct val="90000"/>
            </a:lnSpc>
            <a:spcBef>
              <a:spcPct val="0"/>
            </a:spcBef>
            <a:spcAft>
              <a:spcPct val="35000"/>
            </a:spcAft>
            <a:buNone/>
          </a:pPr>
          <a:r>
            <a:rPr lang="en-US" sz="2900" kern="1200"/>
            <a:t>Resources </a:t>
          </a:r>
        </a:p>
      </dsp:txBody>
      <dsp:txXfrm>
        <a:off x="371224" y="1045059"/>
        <a:ext cx="4528503" cy="772500"/>
      </dsp:txXfrm>
    </dsp:sp>
    <dsp:sp modelId="{1DB3E139-24EA-436C-8110-4534CF017677}">
      <dsp:nvSpPr>
        <dsp:cNvPr id="0" name=""/>
        <dsp:cNvSpPr/>
      </dsp:nvSpPr>
      <dsp:spPr>
        <a:xfrm>
          <a:off x="0" y="3660249"/>
          <a:ext cx="6588691" cy="1233225"/>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11356" tIns="604012" rIns="511356" bIns="206248" numCol="1" spcCol="1270" anchor="t" anchorCtr="0">
          <a:noAutofit/>
        </a:bodyPr>
        <a:lstStyle/>
        <a:p>
          <a:pPr marL="285750" lvl="1" indent="-285750" algn="l" defTabSz="1289050">
            <a:lnSpc>
              <a:spcPct val="90000"/>
            </a:lnSpc>
            <a:spcBef>
              <a:spcPct val="0"/>
            </a:spcBef>
            <a:spcAft>
              <a:spcPct val="15000"/>
            </a:spcAft>
            <a:buChar char="•"/>
          </a:pPr>
          <a:r>
            <a:rPr lang="en-US" sz="2900" kern="1200"/>
            <a:t>Care to follow science</a:t>
          </a:r>
        </a:p>
      </dsp:txBody>
      <dsp:txXfrm>
        <a:off x="0" y="3660249"/>
        <a:ext cx="6588691" cy="1233225"/>
      </dsp:txXfrm>
    </dsp:sp>
    <dsp:sp modelId="{C807D48B-D768-45C9-9FB9-910D7F8A78E7}">
      <dsp:nvSpPr>
        <dsp:cNvPr id="0" name=""/>
        <dsp:cNvSpPr/>
      </dsp:nvSpPr>
      <dsp:spPr>
        <a:xfrm>
          <a:off x="329434" y="3232209"/>
          <a:ext cx="4612083" cy="85608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4326" tIns="0" rIns="174326" bIns="0" numCol="1" spcCol="1270" anchor="ctr" anchorCtr="0">
          <a:noAutofit/>
        </a:bodyPr>
        <a:lstStyle/>
        <a:p>
          <a:pPr marL="0" lvl="0" indent="0" algn="l" defTabSz="1289050">
            <a:lnSpc>
              <a:spcPct val="90000"/>
            </a:lnSpc>
            <a:spcBef>
              <a:spcPct val="0"/>
            </a:spcBef>
            <a:spcAft>
              <a:spcPct val="35000"/>
            </a:spcAft>
            <a:buNone/>
          </a:pPr>
          <a:r>
            <a:rPr lang="en-US" sz="2900" kern="1200"/>
            <a:t>BMP Effectiveness Protocol</a:t>
          </a:r>
        </a:p>
      </dsp:txBody>
      <dsp:txXfrm>
        <a:off x="371224" y="3273999"/>
        <a:ext cx="4528503" cy="7725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C1D0F-6FA4-4CFF-8DE6-C781D4E3B36E}">
      <dsp:nvSpPr>
        <dsp:cNvPr id="0" name=""/>
        <dsp:cNvSpPr/>
      </dsp:nvSpPr>
      <dsp:spPr>
        <a:xfrm>
          <a:off x="491732" y="1767"/>
          <a:ext cx="4753407" cy="184750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Animal Data</a:t>
          </a:r>
        </a:p>
        <a:p>
          <a:pPr marL="0" lvl="0" indent="0" algn="ctr" defTabSz="1422400">
            <a:lnSpc>
              <a:spcPct val="90000"/>
            </a:lnSpc>
            <a:spcBef>
              <a:spcPct val="0"/>
            </a:spcBef>
            <a:spcAft>
              <a:spcPct val="35000"/>
            </a:spcAft>
            <a:buNone/>
          </a:pPr>
          <a:r>
            <a:rPr lang="en-US" sz="1800" b="0" kern="1200" dirty="0"/>
            <a:t>Animal Populations: explore other estimating options (MD/NY)</a:t>
          </a:r>
        </a:p>
      </dsp:txBody>
      <dsp:txXfrm>
        <a:off x="491732" y="1767"/>
        <a:ext cx="4753407" cy="1847502"/>
      </dsp:txXfrm>
    </dsp:sp>
    <dsp:sp modelId="{B05D3399-31D0-4BA3-9CF4-0B09C558A81C}">
      <dsp:nvSpPr>
        <dsp:cNvPr id="0" name=""/>
        <dsp:cNvSpPr/>
      </dsp:nvSpPr>
      <dsp:spPr>
        <a:xfrm>
          <a:off x="5553056" y="1767"/>
          <a:ext cx="4865489" cy="1847502"/>
        </a:xfrm>
        <a:prstGeom prst="rect">
          <a:avLst/>
        </a:prstGeom>
        <a:solidFill>
          <a:srgbClr val="D87A5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Crop Production/Acres</a:t>
          </a:r>
        </a:p>
        <a:p>
          <a:pPr marL="0" lvl="0" indent="0" algn="ctr" defTabSz="1422400">
            <a:lnSpc>
              <a:spcPct val="90000"/>
            </a:lnSpc>
            <a:spcBef>
              <a:spcPct val="0"/>
            </a:spcBef>
            <a:spcAft>
              <a:spcPct val="35000"/>
            </a:spcAft>
            <a:buNone/>
          </a:pPr>
          <a:r>
            <a:rPr lang="en-US" sz="1800" b="0" kern="1200" dirty="0"/>
            <a:t>Crop Production Acres: improve annual estimates (MD)</a:t>
          </a:r>
        </a:p>
      </dsp:txBody>
      <dsp:txXfrm>
        <a:off x="5553056" y="1767"/>
        <a:ext cx="4865489" cy="1847502"/>
      </dsp:txXfrm>
    </dsp:sp>
    <dsp:sp modelId="{13EB3EC3-5A6C-489B-A7C7-FC3E2C443600}">
      <dsp:nvSpPr>
        <dsp:cNvPr id="0" name=""/>
        <dsp:cNvSpPr/>
      </dsp:nvSpPr>
      <dsp:spPr>
        <a:xfrm>
          <a:off x="498614" y="2076413"/>
          <a:ext cx="4751621" cy="1847502"/>
        </a:xfrm>
        <a:prstGeom prst="rect">
          <a:avLst/>
        </a:prstGeom>
        <a:solidFill>
          <a:srgbClr val="C4817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Nutrient Applications/Assumptions</a:t>
          </a:r>
        </a:p>
        <a:p>
          <a:pPr marL="0" lvl="0" indent="0" algn="ctr" defTabSz="1422400">
            <a:lnSpc>
              <a:spcPct val="90000"/>
            </a:lnSpc>
            <a:spcBef>
              <a:spcPct val="0"/>
            </a:spcBef>
            <a:spcAft>
              <a:spcPct val="35000"/>
            </a:spcAft>
            <a:buNone/>
          </a:pPr>
          <a:r>
            <a:rPr lang="en-US" sz="1800" b="0" kern="1200" dirty="0"/>
            <a:t>Fertilizer Sales and Use Data (MD)</a:t>
          </a:r>
        </a:p>
      </dsp:txBody>
      <dsp:txXfrm>
        <a:off x="498614" y="2076413"/>
        <a:ext cx="4751621" cy="1847502"/>
      </dsp:txXfrm>
    </dsp:sp>
    <dsp:sp modelId="{F5E6FF02-7026-4738-BCAE-17DCC4EDB861}">
      <dsp:nvSpPr>
        <dsp:cNvPr id="0" name=""/>
        <dsp:cNvSpPr/>
      </dsp:nvSpPr>
      <dsp:spPr>
        <a:xfrm>
          <a:off x="5551840" y="2076413"/>
          <a:ext cx="4866135" cy="1847502"/>
        </a:xfrm>
        <a:prstGeom prst="rect">
          <a:avLst/>
        </a:prstGeom>
        <a:solidFill>
          <a:srgbClr val="B4908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endParaRPr lang="en-US" sz="3200" kern="1200" dirty="0"/>
        </a:p>
        <a:p>
          <a:pPr marL="0" lvl="0" indent="0" algn="ctr" defTabSz="1422400">
            <a:lnSpc>
              <a:spcPct val="90000"/>
            </a:lnSpc>
            <a:spcBef>
              <a:spcPct val="0"/>
            </a:spcBef>
            <a:spcAft>
              <a:spcPct val="35000"/>
            </a:spcAft>
            <a:buNone/>
          </a:pPr>
          <a:r>
            <a:rPr lang="en-US" sz="3200" b="1" kern="1200" dirty="0"/>
            <a:t>BMP Tracking &amp; Reporting</a:t>
          </a:r>
        </a:p>
        <a:p>
          <a:pPr marL="0" lvl="0" indent="0" algn="ctr" defTabSz="1422400">
            <a:lnSpc>
              <a:spcPct val="90000"/>
            </a:lnSpc>
            <a:spcBef>
              <a:spcPct val="0"/>
            </a:spcBef>
            <a:spcAft>
              <a:spcPct val="35000"/>
            </a:spcAft>
            <a:buNone/>
          </a:pPr>
          <a:r>
            <a:rPr lang="en-US" sz="1800" b="0" kern="1200" dirty="0"/>
            <a:t>Dairy Precision Feeding (PA)</a:t>
          </a:r>
        </a:p>
        <a:p>
          <a:pPr marL="0" lvl="0" indent="0" algn="ctr" defTabSz="1422400">
            <a:lnSpc>
              <a:spcPct val="90000"/>
            </a:lnSpc>
            <a:spcBef>
              <a:spcPct val="0"/>
            </a:spcBef>
            <a:spcAft>
              <a:spcPct val="35000"/>
            </a:spcAft>
            <a:buNone/>
          </a:pPr>
          <a:r>
            <a:rPr lang="en-US" sz="1800" b="0" kern="1200" dirty="0"/>
            <a:t>Rotational/Prescribed Grazing (PA)</a:t>
          </a:r>
        </a:p>
        <a:p>
          <a:pPr marL="0" lvl="0" indent="0" algn="ctr" defTabSz="1422400">
            <a:lnSpc>
              <a:spcPct val="90000"/>
            </a:lnSpc>
            <a:spcBef>
              <a:spcPct val="0"/>
            </a:spcBef>
            <a:spcAft>
              <a:spcPct val="35000"/>
            </a:spcAft>
            <a:buNone/>
          </a:pPr>
          <a:r>
            <a:rPr lang="en-US" sz="1800" b="0" kern="1200" dirty="0"/>
            <a:t>Heavy Use Area Protection- NRCS 561 (PA)*</a:t>
          </a:r>
        </a:p>
        <a:p>
          <a:pPr marL="0" lvl="0" indent="0" algn="ctr" defTabSz="1422400">
            <a:lnSpc>
              <a:spcPct val="90000"/>
            </a:lnSpc>
            <a:spcBef>
              <a:spcPct val="0"/>
            </a:spcBef>
            <a:spcAft>
              <a:spcPct val="35000"/>
            </a:spcAft>
            <a:buNone/>
          </a:pPr>
          <a:endParaRPr lang="en-US" sz="1000" kern="1200" dirty="0"/>
        </a:p>
        <a:p>
          <a:pPr marL="0" lvl="0" indent="0" algn="ctr" defTabSz="1422400">
            <a:lnSpc>
              <a:spcPct val="90000"/>
            </a:lnSpc>
            <a:spcBef>
              <a:spcPct val="0"/>
            </a:spcBef>
            <a:spcAft>
              <a:spcPct val="35000"/>
            </a:spcAft>
            <a:buNone/>
          </a:pPr>
          <a:endParaRPr lang="en-US" sz="1000" kern="1200" dirty="0"/>
        </a:p>
        <a:p>
          <a:pPr marL="0" lvl="0" indent="0" algn="ctr" defTabSz="1422400">
            <a:lnSpc>
              <a:spcPct val="90000"/>
            </a:lnSpc>
            <a:spcBef>
              <a:spcPct val="0"/>
            </a:spcBef>
            <a:spcAft>
              <a:spcPct val="35000"/>
            </a:spcAft>
            <a:buNone/>
          </a:pPr>
          <a:endParaRPr lang="en-US" sz="1000" kern="1200" dirty="0"/>
        </a:p>
      </dsp:txBody>
      <dsp:txXfrm>
        <a:off x="5551840" y="2076413"/>
        <a:ext cx="4866135" cy="1847502"/>
      </dsp:txXfrm>
    </dsp:sp>
    <dsp:sp modelId="{61565061-360F-445D-832A-72FD2C0E2A2D}">
      <dsp:nvSpPr>
        <dsp:cNvPr id="0" name=""/>
        <dsp:cNvSpPr/>
      </dsp:nvSpPr>
      <dsp:spPr>
        <a:xfrm>
          <a:off x="2701190" y="4082535"/>
          <a:ext cx="5545462" cy="2170833"/>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a:t>
          </a:r>
        </a:p>
        <a:p>
          <a:pPr marL="0" lvl="0" indent="0" algn="ctr" defTabSz="1244600">
            <a:lnSpc>
              <a:spcPct val="90000"/>
            </a:lnSpc>
            <a:spcBef>
              <a:spcPct val="0"/>
            </a:spcBef>
            <a:spcAft>
              <a:spcPct val="35000"/>
            </a:spcAft>
            <a:buNone/>
          </a:pPr>
          <a:r>
            <a:rPr lang="en-US" sz="2800" b="1" kern="1200" dirty="0"/>
            <a:t>BMP Effectiveness</a:t>
          </a:r>
        </a:p>
        <a:p>
          <a:pPr marL="0" lvl="0" indent="0" algn="ctr" defTabSz="1244600">
            <a:lnSpc>
              <a:spcPct val="90000"/>
            </a:lnSpc>
            <a:spcBef>
              <a:spcPct val="0"/>
            </a:spcBef>
            <a:spcAft>
              <a:spcPct val="35000"/>
            </a:spcAft>
            <a:buNone/>
          </a:pPr>
          <a:r>
            <a:rPr lang="en-US" sz="1800" b="0" kern="1200" dirty="0"/>
            <a:t>Nutrient Management on Pasture (NY/PA)</a:t>
          </a:r>
        </a:p>
        <a:p>
          <a:pPr marL="0" lvl="0" indent="0" algn="ctr" defTabSz="1244600">
            <a:lnSpc>
              <a:spcPct val="90000"/>
            </a:lnSpc>
            <a:spcBef>
              <a:spcPct val="0"/>
            </a:spcBef>
            <a:spcAft>
              <a:spcPct val="35000"/>
            </a:spcAft>
            <a:buNone/>
          </a:pPr>
          <a:r>
            <a:rPr lang="en-US" sz="1800" b="0" kern="1200" dirty="0"/>
            <a:t>Commodity Cover Crops  (NY/PA)</a:t>
          </a:r>
        </a:p>
        <a:p>
          <a:pPr marL="0" lvl="0" indent="0" algn="ctr" defTabSz="1244600">
            <a:lnSpc>
              <a:spcPct val="90000"/>
            </a:lnSpc>
            <a:spcBef>
              <a:spcPct val="0"/>
            </a:spcBef>
            <a:spcAft>
              <a:spcPct val="35000"/>
            </a:spcAft>
            <a:buNone/>
          </a:pPr>
          <a:r>
            <a:rPr lang="en-US" sz="1800" b="0" kern="1200" dirty="0"/>
            <a:t>Heavy Use Area Protection- NRCS 561 (PA)*</a:t>
          </a:r>
        </a:p>
        <a:p>
          <a:pPr marL="0" lvl="0" indent="0" algn="ctr" defTabSz="1244600">
            <a:lnSpc>
              <a:spcPct val="90000"/>
            </a:lnSpc>
            <a:spcBef>
              <a:spcPct val="0"/>
            </a:spcBef>
            <a:spcAft>
              <a:spcPct val="35000"/>
            </a:spcAft>
            <a:buNone/>
          </a:pPr>
          <a:r>
            <a:rPr lang="en-US" sz="1800" b="0" kern="1200" dirty="0"/>
            <a:t>Manure Transport / Manure Treatment Technologies (PA)</a:t>
          </a:r>
        </a:p>
        <a:p>
          <a:pPr marL="0" lvl="0" indent="0" algn="ctr" defTabSz="1244600">
            <a:lnSpc>
              <a:spcPct val="90000"/>
            </a:lnSpc>
            <a:spcBef>
              <a:spcPct val="0"/>
            </a:spcBef>
            <a:spcAft>
              <a:spcPct val="35000"/>
            </a:spcAft>
            <a:buNone/>
          </a:pPr>
          <a:endParaRPr lang="en-US" sz="1800" b="0" kern="1200" dirty="0"/>
        </a:p>
      </dsp:txBody>
      <dsp:txXfrm>
        <a:off x="2701190" y="4082535"/>
        <a:ext cx="5545462" cy="21708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C1D0F-6FA4-4CFF-8DE6-C781D4E3B36E}">
      <dsp:nvSpPr>
        <dsp:cNvPr id="0" name=""/>
        <dsp:cNvSpPr/>
      </dsp:nvSpPr>
      <dsp:spPr>
        <a:xfrm>
          <a:off x="0" y="226162"/>
          <a:ext cx="5398791" cy="179339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Animal Data</a:t>
          </a:r>
        </a:p>
        <a:p>
          <a:pPr marL="0" lvl="0" indent="0" algn="ctr" defTabSz="1422400">
            <a:lnSpc>
              <a:spcPct val="90000"/>
            </a:lnSpc>
            <a:spcBef>
              <a:spcPct val="0"/>
            </a:spcBef>
            <a:spcAft>
              <a:spcPct val="35000"/>
            </a:spcAft>
            <a:buNone/>
          </a:pPr>
          <a:r>
            <a:rPr lang="en-US" sz="1800" b="0" kern="1200" dirty="0"/>
            <a:t>Animal Populations: explore other estimating options (MD/NY)</a:t>
          </a:r>
        </a:p>
      </dsp:txBody>
      <dsp:txXfrm>
        <a:off x="0" y="226162"/>
        <a:ext cx="5398791" cy="1793391"/>
      </dsp:txXfrm>
    </dsp:sp>
    <dsp:sp modelId="{B05D3399-31D0-4BA3-9CF4-0B09C558A81C}">
      <dsp:nvSpPr>
        <dsp:cNvPr id="0" name=""/>
        <dsp:cNvSpPr/>
      </dsp:nvSpPr>
      <dsp:spPr>
        <a:xfrm>
          <a:off x="0" y="2251984"/>
          <a:ext cx="5360139" cy="1698588"/>
        </a:xfrm>
        <a:prstGeom prst="rect">
          <a:avLst/>
        </a:prstGeom>
        <a:solidFill>
          <a:srgbClr val="D87A5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a:t>Crop Production/Acres</a:t>
          </a:r>
        </a:p>
        <a:p>
          <a:pPr marL="0" lvl="0" indent="0" algn="ctr" defTabSz="1422400">
            <a:lnSpc>
              <a:spcPct val="90000"/>
            </a:lnSpc>
            <a:spcBef>
              <a:spcPct val="0"/>
            </a:spcBef>
            <a:spcAft>
              <a:spcPct val="35000"/>
            </a:spcAft>
            <a:buNone/>
          </a:pPr>
          <a:r>
            <a:rPr lang="en-US" sz="1800" b="0" kern="1200"/>
            <a:t>Crop Production Acres: improve annual estimates (MD)</a:t>
          </a:r>
          <a:endParaRPr lang="en-US" sz="1800" b="0" kern="1200" dirty="0"/>
        </a:p>
      </dsp:txBody>
      <dsp:txXfrm>
        <a:off x="0" y="2251984"/>
        <a:ext cx="5360139" cy="1698588"/>
      </dsp:txXfrm>
    </dsp:sp>
    <dsp:sp modelId="{13EB3EC3-5A6C-489B-A7C7-FC3E2C443600}">
      <dsp:nvSpPr>
        <dsp:cNvPr id="0" name=""/>
        <dsp:cNvSpPr/>
      </dsp:nvSpPr>
      <dsp:spPr>
        <a:xfrm>
          <a:off x="0" y="4143576"/>
          <a:ext cx="5407145" cy="2021081"/>
        </a:xfrm>
        <a:prstGeom prst="rect">
          <a:avLst/>
        </a:prstGeom>
        <a:solidFill>
          <a:srgbClr val="C4817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Nutrient Applications/Assumptions</a:t>
          </a:r>
        </a:p>
        <a:p>
          <a:pPr marL="0" lvl="0" indent="0" algn="ctr" defTabSz="1422400">
            <a:lnSpc>
              <a:spcPct val="90000"/>
            </a:lnSpc>
            <a:spcBef>
              <a:spcPct val="0"/>
            </a:spcBef>
            <a:spcAft>
              <a:spcPct val="35000"/>
            </a:spcAft>
            <a:buNone/>
          </a:pPr>
          <a:r>
            <a:rPr lang="en-US" sz="1800" b="0" kern="1200" dirty="0"/>
            <a:t>Fertilizer Sales and Use Data (MD)</a:t>
          </a:r>
        </a:p>
      </dsp:txBody>
      <dsp:txXfrm>
        <a:off x="0" y="4143576"/>
        <a:ext cx="5407145" cy="20210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C1D0F-6FA4-4CFF-8DE6-C781D4E3B36E}">
      <dsp:nvSpPr>
        <dsp:cNvPr id="0" name=""/>
        <dsp:cNvSpPr/>
      </dsp:nvSpPr>
      <dsp:spPr>
        <a:xfrm>
          <a:off x="0" y="202157"/>
          <a:ext cx="5442211" cy="180781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dirty="0">
              <a:solidFill>
                <a:schemeClr val="tx1"/>
              </a:solidFill>
            </a:rPr>
            <a:t>NASS Annual Surveys</a:t>
          </a:r>
        </a:p>
        <a:p>
          <a:pPr marL="0" lvl="0" indent="0" algn="ctr" defTabSz="800100">
            <a:lnSpc>
              <a:spcPct val="90000"/>
            </a:lnSpc>
            <a:spcBef>
              <a:spcPct val="0"/>
            </a:spcBef>
            <a:spcAft>
              <a:spcPct val="35000"/>
            </a:spcAft>
            <a:buNone/>
          </a:pPr>
          <a:r>
            <a:rPr lang="en-US" sz="1800" b="0" kern="1200" dirty="0">
              <a:solidFill>
                <a:schemeClr val="tx1"/>
              </a:solidFill>
            </a:rPr>
            <a:t>State Data (QA/</a:t>
          </a:r>
          <a:r>
            <a:rPr lang="en-US" sz="1800" b="0" kern="1200" dirty="0" err="1">
              <a:solidFill>
                <a:schemeClr val="tx1"/>
              </a:solidFill>
            </a:rPr>
            <a:t>QC’d</a:t>
          </a:r>
          <a:r>
            <a:rPr lang="en-US" sz="1800" b="0" kern="1200" dirty="0">
              <a:solidFill>
                <a:schemeClr val="tx1"/>
              </a:solidFill>
            </a:rPr>
            <a:t>)</a:t>
          </a:r>
        </a:p>
        <a:p>
          <a:pPr marL="0" lvl="0" indent="0" algn="ctr" defTabSz="800100">
            <a:lnSpc>
              <a:spcPct val="90000"/>
            </a:lnSpc>
            <a:spcBef>
              <a:spcPct val="0"/>
            </a:spcBef>
            <a:spcAft>
              <a:spcPct val="35000"/>
            </a:spcAft>
            <a:buNone/>
          </a:pPr>
          <a:r>
            <a:rPr lang="en-US" sz="1800" b="0" kern="1200" dirty="0">
              <a:solidFill>
                <a:schemeClr val="tx1"/>
              </a:solidFill>
            </a:rPr>
            <a:t>Industry Data (QA/</a:t>
          </a:r>
          <a:r>
            <a:rPr lang="en-US" sz="1800" b="0" kern="1200" dirty="0" err="1">
              <a:solidFill>
                <a:schemeClr val="tx1"/>
              </a:solidFill>
            </a:rPr>
            <a:t>QC’d</a:t>
          </a:r>
          <a:r>
            <a:rPr lang="en-US" sz="1800" b="0" kern="1200" dirty="0">
              <a:solidFill>
                <a:schemeClr val="tx1"/>
              </a:solidFill>
            </a:rPr>
            <a:t>)</a:t>
          </a:r>
        </a:p>
        <a:p>
          <a:pPr marL="0" lvl="0" indent="0" algn="ctr" defTabSz="800100">
            <a:lnSpc>
              <a:spcPct val="90000"/>
            </a:lnSpc>
            <a:spcBef>
              <a:spcPct val="0"/>
            </a:spcBef>
            <a:spcAft>
              <a:spcPct val="35000"/>
            </a:spcAft>
            <a:buNone/>
          </a:pPr>
          <a:r>
            <a:rPr lang="en-US" sz="1800" b="0" kern="1200" dirty="0">
              <a:solidFill>
                <a:schemeClr val="tx1"/>
              </a:solidFill>
            </a:rPr>
            <a:t>CBPO evaluating forecasting methods</a:t>
          </a:r>
          <a:endParaRPr lang="en-US" sz="1100" b="0" kern="1200" dirty="0">
            <a:solidFill>
              <a:schemeClr val="tx1"/>
            </a:solidFill>
          </a:endParaRPr>
        </a:p>
      </dsp:txBody>
      <dsp:txXfrm>
        <a:off x="0" y="202157"/>
        <a:ext cx="5442211" cy="1807814"/>
      </dsp:txXfrm>
    </dsp:sp>
    <dsp:sp modelId="{B05D3399-31D0-4BA3-9CF4-0B09C558A81C}">
      <dsp:nvSpPr>
        <dsp:cNvPr id="0" name=""/>
        <dsp:cNvSpPr/>
      </dsp:nvSpPr>
      <dsp:spPr>
        <a:xfrm>
          <a:off x="0" y="2244272"/>
          <a:ext cx="5403249" cy="1712249"/>
        </a:xfrm>
        <a:prstGeom prst="rect">
          <a:avLst/>
        </a:prstGeom>
        <a:solidFill>
          <a:srgbClr val="D87A5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dirty="0">
              <a:solidFill>
                <a:schemeClr val="tx1"/>
              </a:solidFill>
            </a:rPr>
            <a:t>State Data (QA/</a:t>
          </a:r>
          <a:r>
            <a:rPr lang="en-US" sz="1800" b="0" kern="1200" dirty="0" err="1">
              <a:solidFill>
                <a:schemeClr val="tx1"/>
              </a:solidFill>
            </a:rPr>
            <a:t>QC’d</a:t>
          </a:r>
          <a:r>
            <a:rPr lang="en-US" sz="1800" b="0" kern="1200" dirty="0">
              <a:solidFill>
                <a:schemeClr val="tx1"/>
              </a:solidFill>
            </a:rPr>
            <a:t>)</a:t>
          </a:r>
        </a:p>
        <a:p>
          <a:pPr marL="0" lvl="0" indent="0" algn="ctr" defTabSz="800100">
            <a:lnSpc>
              <a:spcPct val="90000"/>
            </a:lnSpc>
            <a:spcBef>
              <a:spcPct val="0"/>
            </a:spcBef>
            <a:spcAft>
              <a:spcPct val="35000"/>
            </a:spcAft>
            <a:buNone/>
          </a:pPr>
          <a:r>
            <a:rPr lang="en-US" sz="1800" b="0" kern="1200" dirty="0">
              <a:solidFill>
                <a:schemeClr val="tx1"/>
              </a:solidFill>
            </a:rPr>
            <a:t>Industry Data (QA/</a:t>
          </a:r>
          <a:r>
            <a:rPr lang="en-US" sz="1800" b="0" kern="1200" dirty="0" err="1">
              <a:solidFill>
                <a:schemeClr val="tx1"/>
              </a:solidFill>
            </a:rPr>
            <a:t>QC’d</a:t>
          </a:r>
          <a:r>
            <a:rPr lang="en-US" sz="1800" b="0" kern="1200" dirty="0">
              <a:solidFill>
                <a:schemeClr val="tx1"/>
              </a:solidFill>
            </a:rPr>
            <a:t>)</a:t>
          </a:r>
        </a:p>
        <a:p>
          <a:pPr marL="0" lvl="0" indent="0" algn="ctr" defTabSz="800100">
            <a:lnSpc>
              <a:spcPct val="90000"/>
            </a:lnSpc>
            <a:spcBef>
              <a:spcPct val="0"/>
            </a:spcBef>
            <a:spcAft>
              <a:spcPct val="35000"/>
            </a:spcAft>
            <a:buNone/>
          </a:pPr>
          <a:r>
            <a:rPr lang="en-US" sz="1800" b="0" kern="1200" dirty="0">
              <a:solidFill>
                <a:schemeClr val="tx1"/>
              </a:solidFill>
            </a:rPr>
            <a:t>CBPO evaluating forecasting methods</a:t>
          </a:r>
        </a:p>
      </dsp:txBody>
      <dsp:txXfrm>
        <a:off x="0" y="2244272"/>
        <a:ext cx="5403249" cy="1712249"/>
      </dsp:txXfrm>
    </dsp:sp>
    <dsp:sp modelId="{13EB3EC3-5A6C-489B-A7C7-FC3E2C443600}">
      <dsp:nvSpPr>
        <dsp:cNvPr id="0" name=""/>
        <dsp:cNvSpPr/>
      </dsp:nvSpPr>
      <dsp:spPr>
        <a:xfrm>
          <a:off x="0" y="4122936"/>
          <a:ext cx="5450633" cy="2037336"/>
        </a:xfrm>
        <a:prstGeom prst="rect">
          <a:avLst/>
        </a:prstGeom>
        <a:solidFill>
          <a:srgbClr val="C4817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kern="1200" dirty="0">
              <a:solidFill>
                <a:schemeClr val="tx1"/>
              </a:solidFill>
            </a:rPr>
            <a:t>Pilot project in VA for fertilizer data</a:t>
          </a:r>
        </a:p>
        <a:p>
          <a:pPr marL="0" lvl="0" indent="0" algn="ctr" defTabSz="800100">
            <a:lnSpc>
              <a:spcPct val="90000"/>
            </a:lnSpc>
            <a:spcBef>
              <a:spcPct val="0"/>
            </a:spcBef>
            <a:spcAft>
              <a:spcPct val="35000"/>
            </a:spcAft>
            <a:buNone/>
          </a:pPr>
          <a:r>
            <a:rPr lang="en-US" sz="1800" b="0" kern="1200" dirty="0">
              <a:solidFill>
                <a:schemeClr val="tx1"/>
              </a:solidFill>
            </a:rPr>
            <a:t>Communication with state chemists</a:t>
          </a:r>
        </a:p>
      </dsp:txBody>
      <dsp:txXfrm>
        <a:off x="0" y="4122936"/>
        <a:ext cx="5450633" cy="20373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C1D0F-6FA4-4CFF-8DE6-C781D4E3B36E}">
      <dsp:nvSpPr>
        <dsp:cNvPr id="0" name=""/>
        <dsp:cNvSpPr/>
      </dsp:nvSpPr>
      <dsp:spPr>
        <a:xfrm>
          <a:off x="0" y="226162"/>
          <a:ext cx="5398791" cy="179339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Animal Data</a:t>
          </a:r>
        </a:p>
        <a:p>
          <a:pPr marL="0" lvl="0" indent="0" algn="ctr" defTabSz="1422400">
            <a:lnSpc>
              <a:spcPct val="90000"/>
            </a:lnSpc>
            <a:spcBef>
              <a:spcPct val="0"/>
            </a:spcBef>
            <a:spcAft>
              <a:spcPct val="35000"/>
            </a:spcAft>
            <a:buNone/>
          </a:pPr>
          <a:r>
            <a:rPr lang="en-US" sz="1800" b="0" kern="1200" dirty="0"/>
            <a:t>Animal Populations: explore other estimating options (MD/NY)</a:t>
          </a:r>
        </a:p>
      </dsp:txBody>
      <dsp:txXfrm>
        <a:off x="0" y="226162"/>
        <a:ext cx="5398791" cy="1793391"/>
      </dsp:txXfrm>
    </dsp:sp>
    <dsp:sp modelId="{B05D3399-31D0-4BA3-9CF4-0B09C558A81C}">
      <dsp:nvSpPr>
        <dsp:cNvPr id="0" name=""/>
        <dsp:cNvSpPr/>
      </dsp:nvSpPr>
      <dsp:spPr>
        <a:xfrm>
          <a:off x="0" y="2251984"/>
          <a:ext cx="5360139" cy="1698588"/>
        </a:xfrm>
        <a:prstGeom prst="rect">
          <a:avLst/>
        </a:prstGeom>
        <a:solidFill>
          <a:srgbClr val="D87A5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a:t>Crop Production/Acres</a:t>
          </a:r>
        </a:p>
        <a:p>
          <a:pPr marL="0" lvl="0" indent="0" algn="ctr" defTabSz="1422400">
            <a:lnSpc>
              <a:spcPct val="90000"/>
            </a:lnSpc>
            <a:spcBef>
              <a:spcPct val="0"/>
            </a:spcBef>
            <a:spcAft>
              <a:spcPct val="35000"/>
            </a:spcAft>
            <a:buNone/>
          </a:pPr>
          <a:r>
            <a:rPr lang="en-US" sz="1800" b="0" kern="1200"/>
            <a:t>Crop Production Acres: improve annual estimates (MD)</a:t>
          </a:r>
          <a:endParaRPr lang="en-US" sz="1800" b="0" kern="1200" dirty="0"/>
        </a:p>
      </dsp:txBody>
      <dsp:txXfrm>
        <a:off x="0" y="2251984"/>
        <a:ext cx="5360139" cy="1698588"/>
      </dsp:txXfrm>
    </dsp:sp>
    <dsp:sp modelId="{13EB3EC3-5A6C-489B-A7C7-FC3E2C443600}">
      <dsp:nvSpPr>
        <dsp:cNvPr id="0" name=""/>
        <dsp:cNvSpPr/>
      </dsp:nvSpPr>
      <dsp:spPr>
        <a:xfrm>
          <a:off x="0" y="4143576"/>
          <a:ext cx="5407145" cy="2021081"/>
        </a:xfrm>
        <a:prstGeom prst="rect">
          <a:avLst/>
        </a:prstGeom>
        <a:solidFill>
          <a:srgbClr val="C4817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Nutrient Applications/Assumptions</a:t>
          </a:r>
        </a:p>
        <a:p>
          <a:pPr marL="0" lvl="0" indent="0" algn="ctr" defTabSz="1422400">
            <a:lnSpc>
              <a:spcPct val="90000"/>
            </a:lnSpc>
            <a:spcBef>
              <a:spcPct val="0"/>
            </a:spcBef>
            <a:spcAft>
              <a:spcPct val="35000"/>
            </a:spcAft>
            <a:buNone/>
          </a:pPr>
          <a:r>
            <a:rPr lang="en-US" sz="1800" b="0" kern="1200" dirty="0"/>
            <a:t>Fertilizer Sales and Use Data (MD)</a:t>
          </a:r>
        </a:p>
      </dsp:txBody>
      <dsp:txXfrm>
        <a:off x="0" y="4143576"/>
        <a:ext cx="5407145" cy="20210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E6FF02-7026-4738-BCAE-17DCC4EDB861}">
      <dsp:nvSpPr>
        <dsp:cNvPr id="0" name=""/>
        <dsp:cNvSpPr/>
      </dsp:nvSpPr>
      <dsp:spPr>
        <a:xfrm>
          <a:off x="114100" y="106556"/>
          <a:ext cx="5213391" cy="2427082"/>
        </a:xfrm>
        <a:prstGeom prst="rect">
          <a:avLst/>
        </a:prstGeom>
        <a:solidFill>
          <a:srgbClr val="B4908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endParaRPr lang="en-US" sz="3200" kern="1200" dirty="0"/>
        </a:p>
        <a:p>
          <a:pPr marL="0" lvl="0" indent="0" algn="ctr" defTabSz="1422400">
            <a:lnSpc>
              <a:spcPct val="90000"/>
            </a:lnSpc>
            <a:spcBef>
              <a:spcPct val="0"/>
            </a:spcBef>
            <a:spcAft>
              <a:spcPct val="35000"/>
            </a:spcAft>
            <a:buNone/>
          </a:pPr>
          <a:r>
            <a:rPr lang="en-US" sz="3200" kern="1200" dirty="0"/>
            <a:t>BMP Tracking &amp; Reporting</a:t>
          </a:r>
        </a:p>
        <a:p>
          <a:pPr marL="0" lvl="0" indent="0" algn="ctr" defTabSz="1422400">
            <a:lnSpc>
              <a:spcPct val="90000"/>
            </a:lnSpc>
            <a:spcBef>
              <a:spcPct val="0"/>
            </a:spcBef>
            <a:spcAft>
              <a:spcPct val="35000"/>
            </a:spcAft>
            <a:buNone/>
          </a:pPr>
          <a:r>
            <a:rPr lang="en-US" sz="1800" b="0" kern="1200" dirty="0"/>
            <a:t>Dairy Precision Feeding (PA)</a:t>
          </a:r>
        </a:p>
        <a:p>
          <a:pPr marL="0" lvl="0" indent="0" algn="ctr" defTabSz="1422400">
            <a:lnSpc>
              <a:spcPct val="90000"/>
            </a:lnSpc>
            <a:spcBef>
              <a:spcPct val="0"/>
            </a:spcBef>
            <a:spcAft>
              <a:spcPct val="35000"/>
            </a:spcAft>
            <a:buNone/>
          </a:pPr>
          <a:r>
            <a:rPr lang="en-US" sz="1800" b="0" kern="1200" dirty="0"/>
            <a:t>Rotational/Prescribed Grazing (PA)</a:t>
          </a:r>
        </a:p>
        <a:p>
          <a:pPr marL="0" lvl="0" indent="0" algn="ctr" defTabSz="1422400">
            <a:lnSpc>
              <a:spcPct val="90000"/>
            </a:lnSpc>
            <a:spcBef>
              <a:spcPct val="0"/>
            </a:spcBef>
            <a:spcAft>
              <a:spcPct val="35000"/>
            </a:spcAft>
            <a:buNone/>
          </a:pPr>
          <a:r>
            <a:rPr lang="en-US" sz="1800" b="0" kern="1200" dirty="0"/>
            <a:t>Heavy Use Area Protection- NRCS 561 (PA)*</a:t>
          </a:r>
        </a:p>
        <a:p>
          <a:pPr marL="0" lvl="0" indent="0" algn="ctr" defTabSz="1422400">
            <a:lnSpc>
              <a:spcPct val="90000"/>
            </a:lnSpc>
            <a:spcBef>
              <a:spcPct val="0"/>
            </a:spcBef>
            <a:spcAft>
              <a:spcPct val="35000"/>
            </a:spcAft>
            <a:buNone/>
          </a:pPr>
          <a:endParaRPr lang="en-US" sz="1000" kern="1200" dirty="0"/>
        </a:p>
        <a:p>
          <a:pPr marL="0" lvl="0" indent="0" algn="ctr" defTabSz="1422400">
            <a:lnSpc>
              <a:spcPct val="90000"/>
            </a:lnSpc>
            <a:spcBef>
              <a:spcPct val="0"/>
            </a:spcBef>
            <a:spcAft>
              <a:spcPct val="35000"/>
            </a:spcAft>
            <a:buNone/>
          </a:pPr>
          <a:endParaRPr lang="en-US" sz="1000" kern="1200" dirty="0"/>
        </a:p>
        <a:p>
          <a:pPr marL="0" lvl="0" indent="0" algn="ctr" defTabSz="1422400">
            <a:lnSpc>
              <a:spcPct val="90000"/>
            </a:lnSpc>
            <a:spcBef>
              <a:spcPct val="0"/>
            </a:spcBef>
            <a:spcAft>
              <a:spcPct val="35000"/>
            </a:spcAft>
            <a:buNone/>
          </a:pPr>
          <a:endParaRPr lang="en-US" sz="1000" kern="1200" dirty="0"/>
        </a:p>
      </dsp:txBody>
      <dsp:txXfrm>
        <a:off x="114100" y="106556"/>
        <a:ext cx="5213391" cy="2427082"/>
      </dsp:txXfrm>
    </dsp:sp>
    <dsp:sp modelId="{61565061-360F-445D-832A-72FD2C0E2A2D}">
      <dsp:nvSpPr>
        <dsp:cNvPr id="0" name=""/>
        <dsp:cNvSpPr/>
      </dsp:nvSpPr>
      <dsp:spPr>
        <a:xfrm>
          <a:off x="5504741" y="129659"/>
          <a:ext cx="5640044" cy="2592993"/>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endParaRPr lang="en-US" sz="3200" kern="1200" dirty="0"/>
        </a:p>
        <a:p>
          <a:pPr marL="0" lvl="0" indent="0" algn="ctr" defTabSz="1422400">
            <a:lnSpc>
              <a:spcPct val="90000"/>
            </a:lnSpc>
            <a:spcBef>
              <a:spcPct val="0"/>
            </a:spcBef>
            <a:spcAft>
              <a:spcPct val="35000"/>
            </a:spcAft>
            <a:buNone/>
          </a:pPr>
          <a:r>
            <a:rPr lang="en-US" sz="3200" kern="1200" dirty="0"/>
            <a:t>BMP Effectiveness</a:t>
          </a:r>
        </a:p>
        <a:p>
          <a:pPr marL="0" lvl="0" indent="0" algn="ctr" defTabSz="1422400">
            <a:lnSpc>
              <a:spcPct val="90000"/>
            </a:lnSpc>
            <a:spcBef>
              <a:spcPct val="0"/>
            </a:spcBef>
            <a:spcAft>
              <a:spcPct val="35000"/>
            </a:spcAft>
            <a:buNone/>
          </a:pPr>
          <a:r>
            <a:rPr lang="en-US" sz="1800" b="0" kern="1200" dirty="0"/>
            <a:t>Nutrient Management on Pasture (NY/PA)</a:t>
          </a:r>
        </a:p>
        <a:p>
          <a:pPr marL="0" lvl="0" indent="0" algn="ctr" defTabSz="1422400">
            <a:lnSpc>
              <a:spcPct val="90000"/>
            </a:lnSpc>
            <a:spcBef>
              <a:spcPct val="0"/>
            </a:spcBef>
            <a:spcAft>
              <a:spcPct val="35000"/>
            </a:spcAft>
            <a:buNone/>
          </a:pPr>
          <a:r>
            <a:rPr lang="en-US" sz="1800" b="0" kern="1200" dirty="0"/>
            <a:t>Commodity Cover Crops  (NY/PA)</a:t>
          </a:r>
        </a:p>
        <a:p>
          <a:pPr marL="0" lvl="0" indent="0" algn="ctr" defTabSz="1422400">
            <a:lnSpc>
              <a:spcPct val="90000"/>
            </a:lnSpc>
            <a:spcBef>
              <a:spcPct val="0"/>
            </a:spcBef>
            <a:spcAft>
              <a:spcPct val="35000"/>
            </a:spcAft>
            <a:buNone/>
          </a:pPr>
          <a:r>
            <a:rPr lang="en-US" sz="1800" b="0" kern="1200" dirty="0"/>
            <a:t>Heavy Use Area Protection- NRCS 561 (PA)*</a:t>
          </a:r>
        </a:p>
        <a:p>
          <a:pPr marL="0" lvl="0" indent="0" algn="ctr" defTabSz="1422400">
            <a:lnSpc>
              <a:spcPct val="90000"/>
            </a:lnSpc>
            <a:spcBef>
              <a:spcPct val="0"/>
            </a:spcBef>
            <a:spcAft>
              <a:spcPct val="35000"/>
            </a:spcAft>
            <a:buNone/>
          </a:pPr>
          <a:r>
            <a:rPr lang="en-US" sz="1800" b="0" kern="1200" dirty="0"/>
            <a:t>Manure Transport / Manure Treatment Technologies (PA)*</a:t>
          </a:r>
        </a:p>
        <a:p>
          <a:pPr marL="0" lvl="0" indent="0" algn="ctr" defTabSz="1422400">
            <a:lnSpc>
              <a:spcPct val="90000"/>
            </a:lnSpc>
            <a:spcBef>
              <a:spcPct val="0"/>
            </a:spcBef>
            <a:spcAft>
              <a:spcPct val="35000"/>
            </a:spcAft>
            <a:buNone/>
          </a:pPr>
          <a:endParaRPr lang="en-US" sz="1200" b="1" kern="1200" dirty="0"/>
        </a:p>
      </dsp:txBody>
      <dsp:txXfrm>
        <a:off x="5504741" y="129659"/>
        <a:ext cx="5640044" cy="259299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088" cy="3508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232400" y="0"/>
            <a:ext cx="4002088" cy="350838"/>
          </a:xfrm>
          <a:prstGeom prst="rect">
            <a:avLst/>
          </a:prstGeom>
        </p:spPr>
        <p:txBody>
          <a:bodyPr vert="horz" lIns="91440" tIns="45720" rIns="91440" bIns="45720" rtlCol="0"/>
          <a:lstStyle>
            <a:lvl1pPr algn="r">
              <a:defRPr sz="1200"/>
            </a:lvl1pPr>
          </a:lstStyle>
          <a:p>
            <a:fld id="{5943B89D-CEC2-4294-9B27-AFBE07CF30BA}" type="datetimeFigureOut">
              <a:rPr lang="en-US" smtClean="0"/>
              <a:t>10/9/2020</a:t>
            </a:fld>
            <a:endParaRPr lang="en-US"/>
          </a:p>
        </p:txBody>
      </p:sp>
      <p:sp>
        <p:nvSpPr>
          <p:cNvPr id="4" name="Slide Image Placeholder 3"/>
          <p:cNvSpPr>
            <a:spLocks noGrp="1" noRot="1" noChangeAspect="1"/>
          </p:cNvSpPr>
          <p:nvPr>
            <p:ph type="sldImg" idx="2"/>
          </p:nvPr>
        </p:nvSpPr>
        <p:spPr>
          <a:xfrm>
            <a:off x="2516188" y="876300"/>
            <a:ext cx="4203700" cy="2365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23925" y="3373438"/>
            <a:ext cx="7388225" cy="27606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9563"/>
            <a:ext cx="4002088" cy="3508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232400" y="6659563"/>
            <a:ext cx="4002088" cy="350837"/>
          </a:xfrm>
          <a:prstGeom prst="rect">
            <a:avLst/>
          </a:prstGeom>
        </p:spPr>
        <p:txBody>
          <a:bodyPr vert="horz" lIns="91440" tIns="45720" rIns="91440" bIns="45720" rtlCol="0" anchor="b"/>
          <a:lstStyle>
            <a:lvl1pPr algn="r">
              <a:defRPr sz="1200"/>
            </a:lvl1pPr>
          </a:lstStyle>
          <a:p>
            <a:fld id="{27A37085-117D-4CBB-918A-153E6CC4B3E5}" type="slidenum">
              <a:rPr lang="en-US" smtClean="0"/>
              <a:t>‹#›</a:t>
            </a:fld>
            <a:endParaRPr lang="en-US"/>
          </a:p>
        </p:txBody>
      </p:sp>
    </p:spTree>
    <p:extLst>
      <p:ext uri="{BB962C8B-B14F-4D97-AF65-F5344CB8AC3E}">
        <p14:creationId xmlns:p14="http://schemas.microsoft.com/office/powerpoint/2010/main" val="142722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2</a:t>
            </a:fld>
            <a:endParaRPr lang="en-US"/>
          </a:p>
        </p:txBody>
      </p:sp>
    </p:spTree>
    <p:extLst>
      <p:ext uri="{BB962C8B-B14F-4D97-AF65-F5344CB8AC3E}">
        <p14:creationId xmlns:p14="http://schemas.microsoft.com/office/powerpoint/2010/main" val="795493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6</a:t>
            </a:fld>
            <a:endParaRPr lang="en-US"/>
          </a:p>
        </p:txBody>
      </p:sp>
    </p:spTree>
    <p:extLst>
      <p:ext uri="{BB962C8B-B14F-4D97-AF65-F5344CB8AC3E}">
        <p14:creationId xmlns:p14="http://schemas.microsoft.com/office/powerpoint/2010/main" val="3111056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12</a:t>
            </a:fld>
            <a:endParaRPr lang="en-US"/>
          </a:p>
        </p:txBody>
      </p:sp>
    </p:spTree>
    <p:extLst>
      <p:ext uri="{BB962C8B-B14F-4D97-AF65-F5344CB8AC3E}">
        <p14:creationId xmlns:p14="http://schemas.microsoft.com/office/powerpoint/2010/main" val="2234120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14</a:t>
            </a:fld>
            <a:endParaRPr lang="en-US"/>
          </a:p>
        </p:txBody>
      </p:sp>
    </p:spTree>
    <p:extLst>
      <p:ext uri="{BB962C8B-B14F-4D97-AF65-F5344CB8AC3E}">
        <p14:creationId xmlns:p14="http://schemas.microsoft.com/office/powerpoint/2010/main" val="3675073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15</a:t>
            </a:fld>
            <a:endParaRPr lang="en-US"/>
          </a:p>
        </p:txBody>
      </p:sp>
    </p:spTree>
    <p:extLst>
      <p:ext uri="{BB962C8B-B14F-4D97-AF65-F5344CB8AC3E}">
        <p14:creationId xmlns:p14="http://schemas.microsoft.com/office/powerpoint/2010/main" val="840859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24</a:t>
            </a:fld>
            <a:endParaRPr lang="en-US"/>
          </a:p>
        </p:txBody>
      </p:sp>
    </p:spTree>
    <p:extLst>
      <p:ext uri="{BB962C8B-B14F-4D97-AF65-F5344CB8AC3E}">
        <p14:creationId xmlns:p14="http://schemas.microsoft.com/office/powerpoint/2010/main" val="184010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28</a:t>
            </a:fld>
            <a:endParaRPr lang="en-US"/>
          </a:p>
        </p:txBody>
      </p:sp>
    </p:spTree>
    <p:extLst>
      <p:ext uri="{BB962C8B-B14F-4D97-AF65-F5344CB8AC3E}">
        <p14:creationId xmlns:p14="http://schemas.microsoft.com/office/powerpoint/2010/main" val="1752662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58EC9-C6DD-4087-88DE-7807BD94A7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7778F7-CBA6-4628-93D0-A9BE350C75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A2F93A-95DE-44D5-9D9A-BE7A9A93AD28}"/>
              </a:ext>
            </a:extLst>
          </p:cNvPr>
          <p:cNvSpPr>
            <a:spLocks noGrp="1"/>
          </p:cNvSpPr>
          <p:nvPr>
            <p:ph type="dt" sz="half" idx="10"/>
          </p:nvPr>
        </p:nvSpPr>
        <p:spPr/>
        <p:txBody>
          <a:bodyPr/>
          <a:lstStyle/>
          <a:p>
            <a:fld id="{0FEE5579-1DED-474B-AA22-C315F34B5497}" type="datetimeFigureOut">
              <a:rPr lang="en-US" smtClean="0"/>
              <a:t>10/9/2020</a:t>
            </a:fld>
            <a:endParaRPr lang="en-US"/>
          </a:p>
        </p:txBody>
      </p:sp>
      <p:sp>
        <p:nvSpPr>
          <p:cNvPr id="5" name="Footer Placeholder 4">
            <a:extLst>
              <a:ext uri="{FF2B5EF4-FFF2-40B4-BE49-F238E27FC236}">
                <a16:creationId xmlns:a16="http://schemas.microsoft.com/office/drawing/2014/main" id="{232A2A81-B547-4D08-B7F4-0A593948B5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26030-9F9F-4701-8845-66C83A67BE19}"/>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2914621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DEDC2-3A47-4626-916D-A0ABB26DBEA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A15A45-24A2-46F6-840A-BB4085F0AE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97AFC0-D07F-4E57-8C24-95AA72A5790A}"/>
              </a:ext>
            </a:extLst>
          </p:cNvPr>
          <p:cNvSpPr>
            <a:spLocks noGrp="1"/>
          </p:cNvSpPr>
          <p:nvPr>
            <p:ph type="dt" sz="half" idx="10"/>
          </p:nvPr>
        </p:nvSpPr>
        <p:spPr/>
        <p:txBody>
          <a:bodyPr/>
          <a:lstStyle/>
          <a:p>
            <a:fld id="{0FEE5579-1DED-474B-AA22-C315F34B5497}" type="datetimeFigureOut">
              <a:rPr lang="en-US" smtClean="0"/>
              <a:t>10/9/2020</a:t>
            </a:fld>
            <a:endParaRPr lang="en-US"/>
          </a:p>
        </p:txBody>
      </p:sp>
      <p:sp>
        <p:nvSpPr>
          <p:cNvPr id="5" name="Footer Placeholder 4">
            <a:extLst>
              <a:ext uri="{FF2B5EF4-FFF2-40B4-BE49-F238E27FC236}">
                <a16:creationId xmlns:a16="http://schemas.microsoft.com/office/drawing/2014/main" id="{7E993921-83C0-4E30-8080-4C1974435D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EB4A0F-9430-4E02-A6E7-98F9D65C4D2F}"/>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292314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FD76D4-500A-43A4-A4A6-616E7F40DD8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FCE6EC-9DB8-4790-AAD9-B1E5D879C86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FFF037-6BA4-4ABE-B9D4-88B44A716834}"/>
              </a:ext>
            </a:extLst>
          </p:cNvPr>
          <p:cNvSpPr>
            <a:spLocks noGrp="1"/>
          </p:cNvSpPr>
          <p:nvPr>
            <p:ph type="dt" sz="half" idx="10"/>
          </p:nvPr>
        </p:nvSpPr>
        <p:spPr/>
        <p:txBody>
          <a:bodyPr/>
          <a:lstStyle/>
          <a:p>
            <a:fld id="{0FEE5579-1DED-474B-AA22-C315F34B5497}" type="datetimeFigureOut">
              <a:rPr lang="en-US" smtClean="0"/>
              <a:t>10/9/2020</a:t>
            </a:fld>
            <a:endParaRPr lang="en-US"/>
          </a:p>
        </p:txBody>
      </p:sp>
      <p:sp>
        <p:nvSpPr>
          <p:cNvPr id="5" name="Footer Placeholder 4">
            <a:extLst>
              <a:ext uri="{FF2B5EF4-FFF2-40B4-BE49-F238E27FC236}">
                <a16:creationId xmlns:a16="http://schemas.microsoft.com/office/drawing/2014/main" id="{B1391F73-2A0D-414C-B041-33DD22C758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CB5FD7-AAFA-47EA-A1CF-BBBD68F9AEF8}"/>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1639797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21114-BB5E-4D22-9301-5F4B935BC3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44A543-6E99-41C3-BC00-3E936AC41A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C4580F-E77A-4217-BFCB-9026CA139566}"/>
              </a:ext>
            </a:extLst>
          </p:cNvPr>
          <p:cNvSpPr>
            <a:spLocks noGrp="1"/>
          </p:cNvSpPr>
          <p:nvPr>
            <p:ph type="dt" sz="half" idx="10"/>
          </p:nvPr>
        </p:nvSpPr>
        <p:spPr/>
        <p:txBody>
          <a:bodyPr/>
          <a:lstStyle/>
          <a:p>
            <a:fld id="{0FEE5579-1DED-474B-AA22-C315F34B5497}" type="datetimeFigureOut">
              <a:rPr lang="en-US" smtClean="0"/>
              <a:t>10/9/2020</a:t>
            </a:fld>
            <a:endParaRPr lang="en-US"/>
          </a:p>
        </p:txBody>
      </p:sp>
      <p:sp>
        <p:nvSpPr>
          <p:cNvPr id="5" name="Footer Placeholder 4">
            <a:extLst>
              <a:ext uri="{FF2B5EF4-FFF2-40B4-BE49-F238E27FC236}">
                <a16:creationId xmlns:a16="http://schemas.microsoft.com/office/drawing/2014/main" id="{9D4FA067-3B8C-4808-855A-7551075C42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B25F61-B090-4A09-826A-84EE0B2FDEAB}"/>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144828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BBD3F-1A87-488E-9729-639EF42C0A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ED8924E-2FFA-4F90-B293-E853019D01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E58480-422D-4238-8261-44F69CC3AAC4}"/>
              </a:ext>
            </a:extLst>
          </p:cNvPr>
          <p:cNvSpPr>
            <a:spLocks noGrp="1"/>
          </p:cNvSpPr>
          <p:nvPr>
            <p:ph type="dt" sz="half" idx="10"/>
          </p:nvPr>
        </p:nvSpPr>
        <p:spPr/>
        <p:txBody>
          <a:bodyPr/>
          <a:lstStyle/>
          <a:p>
            <a:fld id="{0FEE5579-1DED-474B-AA22-C315F34B5497}" type="datetimeFigureOut">
              <a:rPr lang="en-US" smtClean="0"/>
              <a:t>10/9/2020</a:t>
            </a:fld>
            <a:endParaRPr lang="en-US"/>
          </a:p>
        </p:txBody>
      </p:sp>
      <p:sp>
        <p:nvSpPr>
          <p:cNvPr id="5" name="Footer Placeholder 4">
            <a:extLst>
              <a:ext uri="{FF2B5EF4-FFF2-40B4-BE49-F238E27FC236}">
                <a16:creationId xmlns:a16="http://schemas.microsoft.com/office/drawing/2014/main" id="{B3FE8985-C9E7-4D72-BB67-0581259664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3BB3D6-BEA1-4789-8471-617D30D51671}"/>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2429133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09711-CD6D-49AD-A775-653033D39D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FBECD3-ACE9-4E7E-B3BF-50E65BF968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388942-5643-49D8-8C89-12E3C38550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4186138-5B46-4ED3-A4B7-95A0BB4DBDD8}"/>
              </a:ext>
            </a:extLst>
          </p:cNvPr>
          <p:cNvSpPr>
            <a:spLocks noGrp="1"/>
          </p:cNvSpPr>
          <p:nvPr>
            <p:ph type="dt" sz="half" idx="10"/>
          </p:nvPr>
        </p:nvSpPr>
        <p:spPr/>
        <p:txBody>
          <a:bodyPr/>
          <a:lstStyle/>
          <a:p>
            <a:fld id="{0FEE5579-1DED-474B-AA22-C315F34B5497}" type="datetimeFigureOut">
              <a:rPr lang="en-US" smtClean="0"/>
              <a:t>10/9/2020</a:t>
            </a:fld>
            <a:endParaRPr lang="en-US"/>
          </a:p>
        </p:txBody>
      </p:sp>
      <p:sp>
        <p:nvSpPr>
          <p:cNvPr id="6" name="Footer Placeholder 5">
            <a:extLst>
              <a:ext uri="{FF2B5EF4-FFF2-40B4-BE49-F238E27FC236}">
                <a16:creationId xmlns:a16="http://schemas.microsoft.com/office/drawing/2014/main" id="{A80B43B7-B6DE-4504-91A3-FAA90C2697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AD6957-6710-49CB-B3E2-7D245380D379}"/>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962834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CE12D-0EF7-4EEF-B90F-41B2820716F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488B449-68AE-449F-AB8D-069CD8F308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9EF1B2-8300-4AF1-BBC1-B38897B3DC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F926005-FF2B-41E1-8FAD-C85041B542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B4877FA-8B4C-494A-8296-8CD5EF9E059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65BF385-2F7E-4B43-A2FD-1908F88B115E}"/>
              </a:ext>
            </a:extLst>
          </p:cNvPr>
          <p:cNvSpPr>
            <a:spLocks noGrp="1"/>
          </p:cNvSpPr>
          <p:nvPr>
            <p:ph type="dt" sz="half" idx="10"/>
          </p:nvPr>
        </p:nvSpPr>
        <p:spPr/>
        <p:txBody>
          <a:bodyPr/>
          <a:lstStyle/>
          <a:p>
            <a:fld id="{0FEE5579-1DED-474B-AA22-C315F34B5497}" type="datetimeFigureOut">
              <a:rPr lang="en-US" smtClean="0"/>
              <a:t>10/9/2020</a:t>
            </a:fld>
            <a:endParaRPr lang="en-US"/>
          </a:p>
        </p:txBody>
      </p:sp>
      <p:sp>
        <p:nvSpPr>
          <p:cNvPr id="8" name="Footer Placeholder 7">
            <a:extLst>
              <a:ext uri="{FF2B5EF4-FFF2-40B4-BE49-F238E27FC236}">
                <a16:creationId xmlns:a16="http://schemas.microsoft.com/office/drawing/2014/main" id="{4336F93A-28F1-4EBC-9814-87E01DDB026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E6818F7-A8AE-4492-A361-C84831207E52}"/>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206505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099BE-7ED0-43C9-884E-50039D73B2F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6F5344-AE8E-419E-94E5-98E73A27EB58}"/>
              </a:ext>
            </a:extLst>
          </p:cNvPr>
          <p:cNvSpPr>
            <a:spLocks noGrp="1"/>
          </p:cNvSpPr>
          <p:nvPr>
            <p:ph type="dt" sz="half" idx="10"/>
          </p:nvPr>
        </p:nvSpPr>
        <p:spPr/>
        <p:txBody>
          <a:bodyPr/>
          <a:lstStyle/>
          <a:p>
            <a:fld id="{0FEE5579-1DED-474B-AA22-C315F34B5497}" type="datetimeFigureOut">
              <a:rPr lang="en-US" smtClean="0"/>
              <a:t>10/9/2020</a:t>
            </a:fld>
            <a:endParaRPr lang="en-US"/>
          </a:p>
        </p:txBody>
      </p:sp>
      <p:sp>
        <p:nvSpPr>
          <p:cNvPr id="4" name="Footer Placeholder 3">
            <a:extLst>
              <a:ext uri="{FF2B5EF4-FFF2-40B4-BE49-F238E27FC236}">
                <a16:creationId xmlns:a16="http://schemas.microsoft.com/office/drawing/2014/main" id="{DE11AE57-4F00-4E7F-A194-1842A54F1E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D0D5B3B-B842-44C2-B8E6-44B4368A0787}"/>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1040003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FAA0-A6AF-4230-BE13-343B3C8954D6}"/>
              </a:ext>
            </a:extLst>
          </p:cNvPr>
          <p:cNvSpPr>
            <a:spLocks noGrp="1"/>
          </p:cNvSpPr>
          <p:nvPr>
            <p:ph type="dt" sz="half" idx="10"/>
          </p:nvPr>
        </p:nvSpPr>
        <p:spPr/>
        <p:txBody>
          <a:bodyPr/>
          <a:lstStyle/>
          <a:p>
            <a:fld id="{0FEE5579-1DED-474B-AA22-C315F34B5497}" type="datetimeFigureOut">
              <a:rPr lang="en-US" smtClean="0"/>
              <a:t>10/9/2020</a:t>
            </a:fld>
            <a:endParaRPr lang="en-US"/>
          </a:p>
        </p:txBody>
      </p:sp>
      <p:sp>
        <p:nvSpPr>
          <p:cNvPr id="3" name="Footer Placeholder 2">
            <a:extLst>
              <a:ext uri="{FF2B5EF4-FFF2-40B4-BE49-F238E27FC236}">
                <a16:creationId xmlns:a16="http://schemas.microsoft.com/office/drawing/2014/main" id="{79642358-F4B0-4459-92B9-C0E5E478AB7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6D936E0-5B40-422D-89C4-96E48481C505}"/>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971538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0432E-36E1-413F-8E60-59B229326C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BD37AEE-2F5C-485C-A63D-8349C15458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904C8A9-7C5D-4D04-B211-5F3BDA57FB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E63241-FBDF-4195-B17A-4F32FC26A3A0}"/>
              </a:ext>
            </a:extLst>
          </p:cNvPr>
          <p:cNvSpPr>
            <a:spLocks noGrp="1"/>
          </p:cNvSpPr>
          <p:nvPr>
            <p:ph type="dt" sz="half" idx="10"/>
          </p:nvPr>
        </p:nvSpPr>
        <p:spPr/>
        <p:txBody>
          <a:bodyPr/>
          <a:lstStyle/>
          <a:p>
            <a:fld id="{0FEE5579-1DED-474B-AA22-C315F34B5497}" type="datetimeFigureOut">
              <a:rPr lang="en-US" smtClean="0"/>
              <a:t>10/9/2020</a:t>
            </a:fld>
            <a:endParaRPr lang="en-US"/>
          </a:p>
        </p:txBody>
      </p:sp>
      <p:sp>
        <p:nvSpPr>
          <p:cNvPr id="6" name="Footer Placeholder 5">
            <a:extLst>
              <a:ext uri="{FF2B5EF4-FFF2-40B4-BE49-F238E27FC236}">
                <a16:creationId xmlns:a16="http://schemas.microsoft.com/office/drawing/2014/main" id="{7D825539-31AA-4C7F-9C38-544206F6E2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052FE0-9AAE-4647-B37A-162810CB3B0C}"/>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562897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AA3F2-47B8-4EEB-8E26-DF7FC81348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69ECCDD-253D-4D1F-989A-05C1C6B41B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0322F71-9287-4C3A-B2E7-F4EAF282C4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7D4A50-8730-4C2A-A69B-9E0F6A5613B5}"/>
              </a:ext>
            </a:extLst>
          </p:cNvPr>
          <p:cNvSpPr>
            <a:spLocks noGrp="1"/>
          </p:cNvSpPr>
          <p:nvPr>
            <p:ph type="dt" sz="half" idx="10"/>
          </p:nvPr>
        </p:nvSpPr>
        <p:spPr/>
        <p:txBody>
          <a:bodyPr/>
          <a:lstStyle/>
          <a:p>
            <a:fld id="{0FEE5579-1DED-474B-AA22-C315F34B5497}" type="datetimeFigureOut">
              <a:rPr lang="en-US" smtClean="0"/>
              <a:t>10/9/2020</a:t>
            </a:fld>
            <a:endParaRPr lang="en-US"/>
          </a:p>
        </p:txBody>
      </p:sp>
      <p:sp>
        <p:nvSpPr>
          <p:cNvPr id="6" name="Footer Placeholder 5">
            <a:extLst>
              <a:ext uri="{FF2B5EF4-FFF2-40B4-BE49-F238E27FC236}">
                <a16:creationId xmlns:a16="http://schemas.microsoft.com/office/drawing/2014/main" id="{38B30505-51ED-4793-B06D-DE187FE55E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EFD516-DB5C-4277-89E9-5C48DF4220F1}"/>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218698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E96F1A-82E6-4C02-865E-33517142FE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0D6C44-D2F6-40EF-B065-755665A7A1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6A5504-D43D-42B6-97E8-DFE2D997C0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EE5579-1DED-474B-AA22-C315F34B5497}" type="datetimeFigureOut">
              <a:rPr lang="en-US" smtClean="0"/>
              <a:t>10/9/2020</a:t>
            </a:fld>
            <a:endParaRPr lang="en-US"/>
          </a:p>
        </p:txBody>
      </p:sp>
      <p:sp>
        <p:nvSpPr>
          <p:cNvPr id="5" name="Footer Placeholder 4">
            <a:extLst>
              <a:ext uri="{FF2B5EF4-FFF2-40B4-BE49-F238E27FC236}">
                <a16:creationId xmlns:a16="http://schemas.microsoft.com/office/drawing/2014/main" id="{DF909787-8C80-40FE-B422-A80D8206B8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69479B4-908D-414A-A318-9EF4C6E0D8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6E2D5F-D12F-4569-A71B-0D2525D32B47}" type="slidenum">
              <a:rPr lang="en-US" smtClean="0"/>
              <a:t>‹#›</a:t>
            </a:fld>
            <a:endParaRPr lang="en-US"/>
          </a:p>
        </p:txBody>
      </p:sp>
    </p:spTree>
    <p:extLst>
      <p:ext uri="{BB962C8B-B14F-4D97-AF65-F5344CB8AC3E}">
        <p14:creationId xmlns:p14="http://schemas.microsoft.com/office/powerpoint/2010/main" val="44194505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hesapeakebay.net/channel_files/22798/cbp_bmp_expert_panel_protocol_wqgit_approved_7.13.15.pdf" TargetMode="External"/><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www.nrcs.usda.gov/Internet/FSE_DOCUMENTS/stelprdb1263184.pdf" TargetMode="External"/><Relationship Id="rId2" Type="http://schemas.openxmlformats.org/officeDocument/2006/relationships/hyperlink" Target="https://www.chesapeakebay.net/documents/BMP-Guide_Full.pdf"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chesapeakebay.net/documents/Phase_6_CC_EP_Final_Report_12-16-2016-NEW_TEMPLATE_FINAL.pdf" TargetMode="Externa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https://www.chesapeakebay.net/documents/Phase_6_NM_Panel_Report_11-28-2016_New_Template_FINAL.pdf"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dreamstime.com/stock-images-square-peg-round-hole-image12777364"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hyperlink" Target="https://www.chesapeakebay.net/channel_files/26848/2018_09_20_phosphorus_data_and_use_in_the_model_2.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2.emf"/><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7850D-35E5-4E81-ADE8-6AAF69FD66F4}"/>
              </a:ext>
            </a:extLst>
          </p:cNvPr>
          <p:cNvSpPr>
            <a:spLocks noGrp="1"/>
          </p:cNvSpPr>
          <p:nvPr>
            <p:ph type="ctrTitle"/>
          </p:nvPr>
        </p:nvSpPr>
        <p:spPr/>
        <p:txBody>
          <a:bodyPr/>
          <a:lstStyle/>
          <a:p>
            <a:r>
              <a:rPr lang="en-US" dirty="0" err="1"/>
              <a:t>AgWG</a:t>
            </a:r>
            <a:r>
              <a:rPr lang="en-US" dirty="0"/>
              <a:t> Ad Hoc CAST Issues</a:t>
            </a:r>
          </a:p>
        </p:txBody>
      </p:sp>
      <p:sp>
        <p:nvSpPr>
          <p:cNvPr id="3" name="Subtitle 2">
            <a:extLst>
              <a:ext uri="{FF2B5EF4-FFF2-40B4-BE49-F238E27FC236}">
                <a16:creationId xmlns:a16="http://schemas.microsoft.com/office/drawing/2014/main" id="{E09D8A6C-9E82-49DC-9A52-E46332C1D70C}"/>
              </a:ext>
            </a:extLst>
          </p:cNvPr>
          <p:cNvSpPr>
            <a:spLocks noGrp="1"/>
          </p:cNvSpPr>
          <p:nvPr>
            <p:ph type="subTitle" idx="1"/>
          </p:nvPr>
        </p:nvSpPr>
        <p:spPr/>
        <p:txBody>
          <a:bodyPr/>
          <a:lstStyle/>
          <a:p>
            <a:r>
              <a:rPr lang="en-US" dirty="0"/>
              <a:t>October 9th, 2020</a:t>
            </a:r>
          </a:p>
        </p:txBody>
      </p:sp>
    </p:spTree>
    <p:extLst>
      <p:ext uri="{BB962C8B-B14F-4D97-AF65-F5344CB8AC3E}">
        <p14:creationId xmlns:p14="http://schemas.microsoft.com/office/powerpoint/2010/main" val="3873521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Slow, Proceed With Caution Sign">
            <a:extLst>
              <a:ext uri="{FF2B5EF4-FFF2-40B4-BE49-F238E27FC236}">
                <a16:creationId xmlns:a16="http://schemas.microsoft.com/office/drawing/2014/main" id="{624887C5-7172-47BB-978B-4A6530B388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4035" y="2075166"/>
            <a:ext cx="2507965" cy="250796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7">
            <a:extLst>
              <a:ext uri="{FF2B5EF4-FFF2-40B4-BE49-F238E27FC236}">
                <a16:creationId xmlns:a16="http://schemas.microsoft.com/office/drawing/2014/main" id="{05146F9C-39C1-45CC-B105-2A9050C1A62E}"/>
              </a:ext>
            </a:extLst>
          </p:cNvPr>
          <p:cNvGraphicFramePr>
            <a:graphicFrameLocks noGrp="1"/>
          </p:cNvGraphicFramePr>
          <p:nvPr>
            <p:extLst>
              <p:ext uri="{D42A27DB-BD31-4B8C-83A1-F6EECF244321}">
                <p14:modId xmlns:p14="http://schemas.microsoft.com/office/powerpoint/2010/main" val="1461909468"/>
              </p:ext>
            </p:extLst>
          </p:nvPr>
        </p:nvGraphicFramePr>
        <p:xfrm>
          <a:off x="503433" y="708917"/>
          <a:ext cx="9339209" cy="5164677"/>
        </p:xfrm>
        <a:graphic>
          <a:graphicData uri="http://schemas.openxmlformats.org/drawingml/2006/table">
            <a:tbl>
              <a:tblPr firstRow="1" bandRow="1">
                <a:tableStyleId>{5C22544A-7EE6-4342-B048-85BDC9FD1C3A}</a:tableStyleId>
              </a:tblPr>
              <a:tblGrid>
                <a:gridCol w="1915211">
                  <a:extLst>
                    <a:ext uri="{9D8B030D-6E8A-4147-A177-3AD203B41FA5}">
                      <a16:colId xmlns:a16="http://schemas.microsoft.com/office/drawing/2014/main" val="3133903361"/>
                    </a:ext>
                  </a:extLst>
                </a:gridCol>
                <a:gridCol w="3602012">
                  <a:extLst>
                    <a:ext uri="{9D8B030D-6E8A-4147-A177-3AD203B41FA5}">
                      <a16:colId xmlns:a16="http://schemas.microsoft.com/office/drawing/2014/main" val="2969995625"/>
                    </a:ext>
                  </a:extLst>
                </a:gridCol>
                <a:gridCol w="3821986">
                  <a:extLst>
                    <a:ext uri="{9D8B030D-6E8A-4147-A177-3AD203B41FA5}">
                      <a16:colId xmlns:a16="http://schemas.microsoft.com/office/drawing/2014/main" val="899802129"/>
                    </a:ext>
                  </a:extLst>
                </a:gridCol>
              </a:tblGrid>
              <a:tr h="454468">
                <a:tc>
                  <a:txBody>
                    <a:bodyPr/>
                    <a:lstStyle/>
                    <a:p>
                      <a:r>
                        <a:rPr lang="en-US" dirty="0"/>
                        <a:t>BMP Concern</a:t>
                      </a:r>
                    </a:p>
                  </a:txBody>
                  <a:tcPr/>
                </a:tc>
                <a:tc>
                  <a:txBody>
                    <a:bodyPr/>
                    <a:lstStyle/>
                    <a:p>
                      <a:r>
                        <a:rPr lang="en-US" dirty="0"/>
                        <a:t>CBP BMP Effectiveness Source</a:t>
                      </a:r>
                    </a:p>
                  </a:txBody>
                  <a:tcPr/>
                </a:tc>
                <a:tc>
                  <a:txBody>
                    <a:bodyPr/>
                    <a:lstStyle/>
                    <a:p>
                      <a:r>
                        <a:rPr lang="en-US" dirty="0"/>
                        <a:t>Next Steps</a:t>
                      </a:r>
                    </a:p>
                  </a:txBody>
                  <a:tcPr/>
                </a:tc>
                <a:extLst>
                  <a:ext uri="{0D108BD9-81ED-4DB2-BD59-A6C34878D82A}">
                    <a16:rowId xmlns:a16="http://schemas.microsoft.com/office/drawing/2014/main" val="2903887788"/>
                  </a:ext>
                </a:extLst>
              </a:tr>
              <a:tr h="5318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Dairy Precision Feeding (PA)</a:t>
                      </a:r>
                    </a:p>
                    <a:p>
                      <a:endParaRPr lang="en-US" sz="11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ym typeface="Wingdings" panose="05000000000000000000" pitchFamily="2" charset="2"/>
                        </a:rPr>
                        <a:t>D</a:t>
                      </a:r>
                      <a:r>
                        <a:rPr lang="en-US" sz="1100" dirty="0"/>
                        <a:t>efinitions and reductions approved by the WQGIT in </a:t>
                      </a:r>
                      <a:r>
                        <a:rPr lang="en-US" sz="1100" b="1" dirty="0"/>
                        <a:t>2009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Ad Hoc- Review BMP documentation (FALL 2020)</a:t>
                      </a:r>
                    </a:p>
                  </a:txBody>
                  <a:tcPr/>
                </a:tc>
                <a:extLst>
                  <a:ext uri="{0D108BD9-81ED-4DB2-BD59-A6C34878D82A}">
                    <a16:rowId xmlns:a16="http://schemas.microsoft.com/office/drawing/2014/main" val="493724718"/>
                  </a:ext>
                </a:extLst>
              </a:tr>
              <a:tr h="6694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Rotational/Prescribed Grazing (PA)</a:t>
                      </a:r>
                    </a:p>
                  </a:txBody>
                  <a:tcPr/>
                </a:tc>
                <a:tc>
                  <a:txBody>
                    <a:bodyPr/>
                    <a:lstStyle/>
                    <a:p>
                      <a:r>
                        <a:rPr lang="en-US" sz="1100" b="0" i="0" u="none" strike="noStrike" kern="1200" baseline="0" dirty="0">
                          <a:solidFill>
                            <a:schemeClr val="dk1"/>
                          </a:solidFill>
                          <a:latin typeface="+mn-lt"/>
                          <a:ea typeface="+mn-ea"/>
                          <a:cs typeface="+mn-cs"/>
                        </a:rPr>
                        <a:t>Definitions and benefits were reviewed and approved by the Agriculture Workgroup and WQGIT in </a:t>
                      </a:r>
                      <a:r>
                        <a:rPr lang="en-US" sz="1100" b="1" i="0" u="none" strike="noStrike" kern="1200" baseline="0" dirty="0">
                          <a:solidFill>
                            <a:schemeClr val="dk1"/>
                          </a:solidFill>
                          <a:latin typeface="+mn-lt"/>
                          <a:ea typeface="+mn-ea"/>
                          <a:cs typeface="+mn-cs"/>
                        </a:rPr>
                        <a:t>2010</a:t>
                      </a:r>
                      <a:endParaRPr lang="en-US" sz="11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Ad Hoc- Review BMP documentation (FALL 2020)</a:t>
                      </a:r>
                    </a:p>
                    <a:p>
                      <a:endParaRPr lang="en-US" sz="1200" b="1" dirty="0"/>
                    </a:p>
                  </a:txBody>
                  <a:tcPr/>
                </a:tc>
                <a:extLst>
                  <a:ext uri="{0D108BD9-81ED-4DB2-BD59-A6C34878D82A}">
                    <a16:rowId xmlns:a16="http://schemas.microsoft.com/office/drawing/2014/main" val="2936938433"/>
                  </a:ext>
                </a:extLst>
              </a:tr>
              <a:tr h="708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Heavy Use Area Protection- NRCS 561 (PA)</a:t>
                      </a:r>
                    </a:p>
                    <a:p>
                      <a:endParaRPr lang="en-US" sz="1100" b="1" dirty="0"/>
                    </a:p>
                  </a:txBody>
                  <a:tcPr/>
                </a:tc>
                <a:tc>
                  <a:txBody>
                    <a:bodyPr/>
                    <a:lstStyle/>
                    <a:p>
                      <a:pPr marL="0" indent="0">
                        <a:buNone/>
                      </a:pPr>
                      <a:r>
                        <a:rPr lang="en-US" sz="1100" dirty="0">
                          <a:sym typeface="Wingdings" panose="05000000000000000000" pitchFamily="2" charset="2"/>
                        </a:rPr>
                        <a:t> Loafing Lot Management </a:t>
                      </a:r>
                      <a:r>
                        <a:rPr lang="en-US" sz="1100" b="0" i="0" u="none" strike="noStrike" kern="1200" baseline="0" dirty="0">
                          <a:solidFill>
                            <a:schemeClr val="dk1"/>
                          </a:solidFill>
                          <a:latin typeface="+mn-lt"/>
                          <a:ea typeface="+mn-ea"/>
                          <a:cs typeface="+mn-cs"/>
                        </a:rPr>
                        <a:t>definitions and reductions approved by the Chesapeake Bay Program’s Nutrient Subcommittee in</a:t>
                      </a:r>
                      <a:r>
                        <a:rPr lang="en-US" sz="1100" b="1" i="0" u="none" strike="noStrike" kern="1200" baseline="0" dirty="0">
                          <a:solidFill>
                            <a:schemeClr val="dk1"/>
                          </a:solidFill>
                          <a:latin typeface="+mn-lt"/>
                          <a:ea typeface="+mn-ea"/>
                          <a:cs typeface="+mn-cs"/>
                        </a:rPr>
                        <a:t> 2003</a:t>
                      </a:r>
                      <a:r>
                        <a:rPr lang="en-US" sz="1100" b="0" i="0" u="none" strike="noStrike" kern="1200" baseline="0" dirty="0">
                          <a:solidFill>
                            <a:schemeClr val="dk1"/>
                          </a:solidFill>
                          <a:latin typeface="+mn-lt"/>
                          <a:ea typeface="+mn-ea"/>
                          <a:cs typeface="+mn-cs"/>
                        </a:rPr>
                        <a:t>. </a:t>
                      </a:r>
                      <a:endParaRPr lang="en-US"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Ad Hoc- Review BMP documentation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Invite NRCS for discussion (FALL 2020)</a:t>
                      </a:r>
                    </a:p>
                    <a:p>
                      <a:pPr marL="0" indent="0">
                        <a:buNone/>
                      </a:pPr>
                      <a:endParaRPr lang="en-US" sz="1200" dirty="0"/>
                    </a:p>
                  </a:txBody>
                  <a:tcPr/>
                </a:tc>
                <a:extLst>
                  <a:ext uri="{0D108BD9-81ED-4DB2-BD59-A6C34878D82A}">
                    <a16:rowId xmlns:a16="http://schemas.microsoft.com/office/drawing/2014/main" val="3207676197"/>
                  </a:ext>
                </a:extLst>
              </a:tr>
              <a:tr h="647272">
                <a:tc>
                  <a:txBody>
                    <a:bodyPr/>
                    <a:lstStyle/>
                    <a:p>
                      <a:pPr lvl="0"/>
                      <a:r>
                        <a:rPr lang="en-US" sz="1100" b="1" dirty="0"/>
                        <a:t>Nutrient Management on Pasture (NY/PA)</a:t>
                      </a:r>
                    </a:p>
                    <a:p>
                      <a:pPr lvl="0"/>
                      <a:endParaRPr lang="en-US" sz="1100" b="1" dirty="0"/>
                    </a:p>
                    <a:p>
                      <a:endParaRPr lang="en-US" sz="11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kern="1200" baseline="0" dirty="0">
                          <a:solidFill>
                            <a:schemeClr val="dk1"/>
                          </a:solidFill>
                          <a:latin typeface="+mn-lt"/>
                          <a:ea typeface="+mn-ea"/>
                          <a:cs typeface="+mn-cs"/>
                        </a:rPr>
                        <a:t>Nutrient Management Practices for use in the Phase 6.0 Chesapeake Bay Program Watershed Model </a:t>
                      </a:r>
                      <a:r>
                        <a:rPr lang="en-US" sz="1100" dirty="0">
                          <a:sym typeface="Wingdings" panose="05000000000000000000" pitchFamily="2" charset="2"/>
                        </a:rPr>
                        <a:t>(</a:t>
                      </a:r>
                      <a:r>
                        <a:rPr lang="en-US" sz="1100" b="1" dirty="0">
                          <a:sym typeface="Wingdings" panose="05000000000000000000" pitchFamily="2" charset="2"/>
                        </a:rPr>
                        <a:t>2016</a:t>
                      </a:r>
                      <a:r>
                        <a:rPr lang="en-US" sz="1100" dirty="0">
                          <a:sym typeface="Wingdings" panose="05000000000000000000" pitchFamily="2" charset="2"/>
                        </a:rPr>
                        <a:t>)</a:t>
                      </a:r>
                    </a:p>
                    <a:p>
                      <a:endParaRPr lang="en-US"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Ad Hoc- Review BMP documentation </a:t>
                      </a:r>
                    </a:p>
                    <a:p>
                      <a:endParaRPr lang="en-US" sz="1200" dirty="0"/>
                    </a:p>
                  </a:txBody>
                  <a:tcPr/>
                </a:tc>
                <a:extLst>
                  <a:ext uri="{0D108BD9-81ED-4DB2-BD59-A6C34878D82A}">
                    <a16:rowId xmlns:a16="http://schemas.microsoft.com/office/drawing/2014/main" val="2515720941"/>
                  </a:ext>
                </a:extLst>
              </a:tr>
              <a:tr h="440077">
                <a:tc>
                  <a:txBody>
                    <a:bodyPr/>
                    <a:lstStyle/>
                    <a:p>
                      <a:r>
                        <a:rPr lang="en-US" sz="1100" b="1" dirty="0"/>
                        <a:t>Commodity Cover Crops  (NY/PA)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kern="1200" baseline="0" dirty="0">
                          <a:solidFill>
                            <a:schemeClr val="dk1"/>
                          </a:solidFill>
                          <a:latin typeface="+mn-lt"/>
                          <a:ea typeface="+mn-ea"/>
                          <a:cs typeface="+mn-cs"/>
                        </a:rPr>
                        <a:t>Cover Crops Practices for use in Phase 6 of the Chesapeake Bay Watershed Model </a:t>
                      </a:r>
                      <a:r>
                        <a:rPr lang="en-US" sz="1100" dirty="0">
                          <a:sym typeface="Wingdings" panose="05000000000000000000" pitchFamily="2" charset="2"/>
                        </a:rPr>
                        <a:t>(</a:t>
                      </a:r>
                      <a:r>
                        <a:rPr lang="en-US" sz="1100" b="1" dirty="0">
                          <a:sym typeface="Wingdings" panose="05000000000000000000" pitchFamily="2" charset="2"/>
                        </a:rPr>
                        <a:t>2016</a:t>
                      </a:r>
                      <a:r>
                        <a:rPr lang="en-US" sz="1100" dirty="0">
                          <a:sym typeface="Wingdings" panose="05000000000000000000" pitchFamily="2" charset="2"/>
                        </a:rPr>
                        <a:t>)</a:t>
                      </a:r>
                    </a:p>
                    <a:p>
                      <a:endParaRPr lang="en-US" sz="1100" dirty="0"/>
                    </a:p>
                  </a:txBody>
                  <a:tcPr/>
                </a:tc>
                <a:tc>
                  <a:txBody>
                    <a:bodyPr/>
                    <a:lstStyle/>
                    <a:p>
                      <a:r>
                        <a:rPr lang="en-US" sz="1200" b="1" dirty="0" err="1"/>
                        <a:t>AgWG</a:t>
                      </a:r>
                      <a:r>
                        <a:rPr lang="en-US" sz="1200" b="1" dirty="0"/>
                        <a:t>- Invite EP Chair to present to </a:t>
                      </a:r>
                      <a:r>
                        <a:rPr lang="en-US" sz="1200" b="1" dirty="0" err="1"/>
                        <a:t>AgWG</a:t>
                      </a:r>
                      <a:r>
                        <a:rPr lang="en-US" sz="1200" b="1" dirty="0"/>
                        <a:t> (Jan-Feb 2021)</a:t>
                      </a:r>
                    </a:p>
                  </a:txBody>
                  <a:tcPr/>
                </a:tc>
                <a:extLst>
                  <a:ext uri="{0D108BD9-81ED-4DB2-BD59-A6C34878D82A}">
                    <a16:rowId xmlns:a16="http://schemas.microsoft.com/office/drawing/2014/main" val="1026215887"/>
                  </a:ext>
                </a:extLst>
              </a:tr>
              <a:tr h="14442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Manure Transport / Manure Treatment Technologies (PA)</a:t>
                      </a:r>
                    </a:p>
                    <a:p>
                      <a:endParaRPr lang="en-US" sz="1100" b="1" dirty="0"/>
                    </a:p>
                  </a:txBody>
                  <a:tcPr/>
                </a:tc>
                <a:tc>
                  <a:txBody>
                    <a:bodyPr/>
                    <a:lstStyle/>
                    <a:p>
                      <a:pPr marL="171450" indent="-171450">
                        <a:buFont typeface="Arial" panose="020B0604020202020204" pitchFamily="34" charset="0"/>
                        <a:buChar char="•"/>
                      </a:pPr>
                      <a:r>
                        <a:rPr lang="en-US" sz="1100" b="0" i="1" u="none" strike="noStrike" kern="1200" baseline="0" dirty="0">
                          <a:solidFill>
                            <a:schemeClr val="dk1"/>
                          </a:solidFill>
                          <a:latin typeface="+mn-lt"/>
                          <a:ea typeface="+mn-ea"/>
                          <a:cs typeface="+mn-cs"/>
                        </a:rPr>
                        <a:t>Manure Treatment Technologies</a:t>
                      </a:r>
                      <a:r>
                        <a:rPr lang="en-US" sz="1100" b="0" i="0" u="none" strike="noStrike" kern="1200" baseline="0" dirty="0">
                          <a:solidFill>
                            <a:schemeClr val="dk1"/>
                          </a:solidFill>
                          <a:latin typeface="+mn-lt"/>
                          <a:ea typeface="+mn-ea"/>
                          <a:cs typeface="+mn-cs"/>
                        </a:rPr>
                        <a:t>: Recommendations from the Manure Treatment Technologies Expert Panel to the CBP’s WQGIT to define Manure Treatment Technologies as a Best Management Practice (</a:t>
                      </a:r>
                      <a:r>
                        <a:rPr lang="en-US" sz="1100" b="1" i="0" u="none" strike="noStrike" kern="1200" baseline="0" dirty="0">
                          <a:solidFill>
                            <a:schemeClr val="dk1"/>
                          </a:solidFill>
                          <a:latin typeface="+mn-lt"/>
                          <a:ea typeface="+mn-ea"/>
                          <a:cs typeface="+mn-cs"/>
                        </a:rPr>
                        <a:t>2016</a:t>
                      </a:r>
                      <a:r>
                        <a:rPr lang="en-US" sz="1100" b="0" i="0" u="none" strike="noStrike" kern="1200" baseline="0" dirty="0">
                          <a:solidFill>
                            <a:schemeClr val="dk1"/>
                          </a:solidFill>
                          <a:latin typeface="+mn-lt"/>
                          <a:ea typeface="+mn-ea"/>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1" u="none" strike="noStrike" kern="1200" baseline="0" dirty="0">
                          <a:solidFill>
                            <a:schemeClr val="dk1"/>
                          </a:solidFill>
                          <a:latin typeface="+mn-lt"/>
                          <a:ea typeface="+mn-ea"/>
                          <a:cs typeface="+mn-cs"/>
                        </a:rPr>
                        <a:t>Manure Transport</a:t>
                      </a:r>
                      <a:r>
                        <a:rPr lang="en-US" sz="1100" b="0" i="0" u="none" strike="noStrike" kern="1200" baseline="0" dirty="0">
                          <a:solidFill>
                            <a:schemeClr val="dk1"/>
                          </a:solidFill>
                          <a:latin typeface="+mn-lt"/>
                          <a:ea typeface="+mn-ea"/>
                          <a:cs typeface="+mn-cs"/>
                        </a:rPr>
                        <a:t>: definition and benefits have remained in use </a:t>
                      </a:r>
                      <a:r>
                        <a:rPr lang="en-US" sz="1100" b="1" i="0" u="none" strike="noStrike" kern="1200" baseline="0" dirty="0">
                          <a:solidFill>
                            <a:schemeClr val="dk1"/>
                          </a:solidFill>
                          <a:latin typeface="+mn-lt"/>
                          <a:ea typeface="+mn-ea"/>
                          <a:cs typeface="+mn-cs"/>
                        </a:rPr>
                        <a:t>since review and approval by the CBP partnership’s source sector workgroups for tributary strategy development</a:t>
                      </a:r>
                      <a:r>
                        <a:rPr lang="en-US" sz="1100" b="0" i="0" u="none" strike="noStrike" kern="1200" baseline="0" dirty="0">
                          <a:solidFill>
                            <a:schemeClr val="dk1"/>
                          </a:solidFill>
                          <a:latin typeface="+mn-lt"/>
                          <a:ea typeface="+mn-ea"/>
                          <a:cs typeface="+mn-cs"/>
                        </a:rPr>
                        <a:t>. </a:t>
                      </a:r>
                      <a:endParaRPr lang="en-US"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Ad Hoc- Review BMP documentation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txBody>
                  <a:tcPr/>
                </a:tc>
                <a:extLst>
                  <a:ext uri="{0D108BD9-81ED-4DB2-BD59-A6C34878D82A}">
                    <a16:rowId xmlns:a16="http://schemas.microsoft.com/office/drawing/2014/main" val="3804286299"/>
                  </a:ext>
                </a:extLst>
              </a:tr>
            </a:tbl>
          </a:graphicData>
        </a:graphic>
      </p:graphicFrame>
      <p:sp>
        <p:nvSpPr>
          <p:cNvPr id="2" name="Rectangle 1">
            <a:extLst>
              <a:ext uri="{FF2B5EF4-FFF2-40B4-BE49-F238E27FC236}">
                <a16:creationId xmlns:a16="http://schemas.microsoft.com/office/drawing/2014/main" id="{2B0F91EB-1C08-4FBC-895E-BFE86F34F745}"/>
              </a:ext>
            </a:extLst>
          </p:cNvPr>
          <p:cNvSpPr/>
          <p:nvPr/>
        </p:nvSpPr>
        <p:spPr>
          <a:xfrm>
            <a:off x="489734" y="6027137"/>
            <a:ext cx="10154292" cy="646331"/>
          </a:xfrm>
          <a:prstGeom prst="rect">
            <a:avLst/>
          </a:prstGeom>
        </p:spPr>
        <p:txBody>
          <a:bodyPr wrap="square">
            <a:spAutoFit/>
          </a:bodyPr>
          <a:lstStyle/>
          <a:p>
            <a:r>
              <a:rPr lang="en-US" dirty="0">
                <a:hlinkClick r:id="rId3"/>
              </a:rPr>
              <a:t>Protocol for the Development, Review, and Approval of Loading and Effectiveness Estimates for Nutrient and Sediment Controls in the Chesapeake Bay Watershed Model</a:t>
            </a:r>
            <a:endParaRPr lang="en-US" dirty="0"/>
          </a:p>
        </p:txBody>
      </p:sp>
    </p:spTree>
    <p:extLst>
      <p:ext uri="{BB962C8B-B14F-4D97-AF65-F5344CB8AC3E}">
        <p14:creationId xmlns:p14="http://schemas.microsoft.com/office/powerpoint/2010/main" val="652092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05146F9C-39C1-45CC-B105-2A9050C1A62E}"/>
              </a:ext>
            </a:extLst>
          </p:cNvPr>
          <p:cNvGraphicFramePr>
            <a:graphicFrameLocks noGrp="1"/>
          </p:cNvGraphicFramePr>
          <p:nvPr/>
        </p:nvGraphicFramePr>
        <p:xfrm>
          <a:off x="689316" y="351692"/>
          <a:ext cx="10564838" cy="1320445"/>
        </p:xfrm>
        <a:graphic>
          <a:graphicData uri="http://schemas.openxmlformats.org/drawingml/2006/table">
            <a:tbl>
              <a:tblPr firstRow="1" bandRow="1">
                <a:tableStyleId>{5C22544A-7EE6-4342-B048-85BDC9FD1C3A}</a:tableStyleId>
              </a:tblPr>
              <a:tblGrid>
                <a:gridCol w="5282419">
                  <a:extLst>
                    <a:ext uri="{9D8B030D-6E8A-4147-A177-3AD203B41FA5}">
                      <a16:colId xmlns:a16="http://schemas.microsoft.com/office/drawing/2014/main" val="3133903361"/>
                    </a:ext>
                  </a:extLst>
                </a:gridCol>
                <a:gridCol w="5282419">
                  <a:extLst>
                    <a:ext uri="{9D8B030D-6E8A-4147-A177-3AD203B41FA5}">
                      <a16:colId xmlns:a16="http://schemas.microsoft.com/office/drawing/2014/main" val="2969995625"/>
                    </a:ext>
                  </a:extLst>
                </a:gridCol>
              </a:tblGrid>
              <a:tr h="484385">
                <a:tc>
                  <a:txBody>
                    <a:bodyPr/>
                    <a:lstStyle/>
                    <a:p>
                      <a:r>
                        <a:rPr lang="en-US" dirty="0"/>
                        <a:t>BMP Concern</a:t>
                      </a:r>
                    </a:p>
                  </a:txBody>
                  <a:tcPr/>
                </a:tc>
                <a:tc>
                  <a:txBody>
                    <a:bodyPr/>
                    <a:lstStyle/>
                    <a:p>
                      <a:r>
                        <a:rPr lang="en-US" dirty="0"/>
                        <a:t>CBP BMP Effectiveness Source</a:t>
                      </a:r>
                    </a:p>
                  </a:txBody>
                  <a:tcPr/>
                </a:tc>
                <a:extLst>
                  <a:ext uri="{0D108BD9-81ED-4DB2-BD59-A6C34878D82A}">
                    <a16:rowId xmlns:a16="http://schemas.microsoft.com/office/drawing/2014/main" val="2903887788"/>
                  </a:ext>
                </a:extLst>
              </a:tr>
              <a:tr h="836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Dairy Precision Feeding (PA)</a:t>
                      </a: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ym typeface="Wingdings" panose="05000000000000000000" pitchFamily="2" charset="2"/>
                        </a:rPr>
                        <a:t>D</a:t>
                      </a:r>
                      <a:r>
                        <a:rPr lang="en-US" dirty="0"/>
                        <a:t>efinitions and reductions approved by the WQGIT in </a:t>
                      </a:r>
                      <a:r>
                        <a:rPr lang="en-US" b="1" dirty="0"/>
                        <a:t>2009 </a:t>
                      </a:r>
                    </a:p>
                  </a:txBody>
                  <a:tcPr/>
                </a:tc>
                <a:extLst>
                  <a:ext uri="{0D108BD9-81ED-4DB2-BD59-A6C34878D82A}">
                    <a16:rowId xmlns:a16="http://schemas.microsoft.com/office/drawing/2014/main" val="493724718"/>
                  </a:ext>
                </a:extLst>
              </a:tr>
            </a:tbl>
          </a:graphicData>
        </a:graphic>
      </p:graphicFrame>
      <p:sp>
        <p:nvSpPr>
          <p:cNvPr id="2" name="Rectangle 1">
            <a:extLst>
              <a:ext uri="{FF2B5EF4-FFF2-40B4-BE49-F238E27FC236}">
                <a16:creationId xmlns:a16="http://schemas.microsoft.com/office/drawing/2014/main" id="{91FAD16A-5065-42EF-B106-B93FD9E25812}"/>
              </a:ext>
            </a:extLst>
          </p:cNvPr>
          <p:cNvSpPr/>
          <p:nvPr/>
        </p:nvSpPr>
        <p:spPr>
          <a:xfrm>
            <a:off x="702488" y="2953699"/>
            <a:ext cx="10566400" cy="2308324"/>
          </a:xfrm>
          <a:prstGeom prst="rect">
            <a:avLst/>
          </a:prstGeom>
        </p:spPr>
        <p:txBody>
          <a:bodyPr wrap="square">
            <a:spAutoFit/>
          </a:bodyPr>
          <a:lstStyle/>
          <a:p>
            <a:r>
              <a:rPr lang="en-US" i="1" dirty="0">
                <a:solidFill>
                  <a:srgbClr val="000000"/>
                </a:solidFill>
                <a:latin typeface="Gill Sans MT" panose="020B0502020104020203" pitchFamily="34" charset="0"/>
              </a:rPr>
              <a:t>Harrison, J.H., et al. 2013. An introduction to NRCS Feed Management Practice Standard 592: </a:t>
            </a:r>
            <a:r>
              <a:rPr lang="en-US" i="1" dirty="0">
                <a:solidFill>
                  <a:srgbClr val="0562C1"/>
                </a:solidFill>
                <a:latin typeface="Gill Sans MT" panose="020B0502020104020203" pitchFamily="34" charset="0"/>
              </a:rPr>
              <a:t>http://articles.extension.org/pages/11312/an-introduction-to-natural-resources-conservation-service-nrcs-feed-management-practice-standard-592 </a:t>
            </a:r>
          </a:p>
          <a:p>
            <a:endParaRPr lang="en-US" dirty="0">
              <a:solidFill>
                <a:srgbClr val="0562C1"/>
              </a:solidFill>
              <a:latin typeface="Gill Sans MT" panose="020B0502020104020203" pitchFamily="34" charset="0"/>
            </a:endParaRPr>
          </a:p>
          <a:p>
            <a:r>
              <a:rPr lang="en-US" i="1" dirty="0">
                <a:solidFill>
                  <a:srgbClr val="000000"/>
                </a:solidFill>
                <a:latin typeface="Gill Sans MT" panose="020B0502020104020203" pitchFamily="34" charset="0"/>
              </a:rPr>
              <a:t>eXtension.org, Dairy video archive: </a:t>
            </a:r>
            <a:r>
              <a:rPr lang="en-US" i="1" dirty="0">
                <a:solidFill>
                  <a:srgbClr val="0562C1"/>
                </a:solidFill>
                <a:latin typeface="Gill Sans MT" panose="020B0502020104020203" pitchFamily="34" charset="0"/>
              </a:rPr>
              <a:t>http://articles.extension.org/pages/15830/dairy-video-archive </a:t>
            </a:r>
          </a:p>
          <a:p>
            <a:endParaRPr lang="en-US" dirty="0">
              <a:solidFill>
                <a:srgbClr val="0562C1"/>
              </a:solidFill>
              <a:latin typeface="Gill Sans MT" panose="020B0502020104020203" pitchFamily="34" charset="0"/>
            </a:endParaRPr>
          </a:p>
          <a:p>
            <a:r>
              <a:rPr lang="en-US" i="1" dirty="0">
                <a:solidFill>
                  <a:srgbClr val="000000"/>
                </a:solidFill>
                <a:latin typeface="Gill Sans MT" panose="020B0502020104020203" pitchFamily="34" charset="0"/>
              </a:rPr>
              <a:t>Penn State Extension. Precision feeding dairy heifers: strategies and recommendations. </a:t>
            </a:r>
            <a:r>
              <a:rPr lang="en-US" i="1" dirty="0">
                <a:solidFill>
                  <a:srgbClr val="0562C1"/>
                </a:solidFill>
                <a:latin typeface="Gill Sans MT" panose="020B0502020104020203" pitchFamily="34" charset="0"/>
              </a:rPr>
              <a:t>https://extension.psu.edu/precision-feeding-dairy-heifers-strategies-and-recommendations </a:t>
            </a:r>
            <a:endParaRPr lang="en-US" dirty="0"/>
          </a:p>
        </p:txBody>
      </p:sp>
      <p:sp>
        <p:nvSpPr>
          <p:cNvPr id="3" name="TextBox 2">
            <a:extLst>
              <a:ext uri="{FF2B5EF4-FFF2-40B4-BE49-F238E27FC236}">
                <a16:creationId xmlns:a16="http://schemas.microsoft.com/office/drawing/2014/main" id="{788626B2-FA3E-4140-9AAF-8BC6727A4D2C}"/>
              </a:ext>
            </a:extLst>
          </p:cNvPr>
          <p:cNvSpPr txBox="1"/>
          <p:nvPr/>
        </p:nvSpPr>
        <p:spPr>
          <a:xfrm>
            <a:off x="7228939" y="1169686"/>
            <a:ext cx="2870661" cy="369332"/>
          </a:xfrm>
          <a:prstGeom prst="rect">
            <a:avLst/>
          </a:prstGeom>
          <a:noFill/>
        </p:spPr>
        <p:txBody>
          <a:bodyPr wrap="square" rtlCol="0">
            <a:spAutoFit/>
          </a:bodyPr>
          <a:lstStyle/>
          <a:p>
            <a:r>
              <a:rPr lang="en-US" dirty="0">
                <a:highlight>
                  <a:srgbClr val="FFFF00"/>
                </a:highlight>
              </a:rPr>
              <a:t>Find original documentation.</a:t>
            </a:r>
          </a:p>
        </p:txBody>
      </p:sp>
      <p:sp>
        <p:nvSpPr>
          <p:cNvPr id="4" name="Rectangle 3">
            <a:extLst>
              <a:ext uri="{FF2B5EF4-FFF2-40B4-BE49-F238E27FC236}">
                <a16:creationId xmlns:a16="http://schemas.microsoft.com/office/drawing/2014/main" id="{2A1ABE26-97DA-472F-BC6D-C7DCF191FB2B}"/>
              </a:ext>
            </a:extLst>
          </p:cNvPr>
          <p:cNvSpPr/>
          <p:nvPr/>
        </p:nvSpPr>
        <p:spPr>
          <a:xfrm>
            <a:off x="665018" y="1954462"/>
            <a:ext cx="6548582" cy="646331"/>
          </a:xfrm>
          <a:prstGeom prst="rect">
            <a:avLst/>
          </a:prstGeom>
          <a:ln>
            <a:solidFill>
              <a:schemeClr val="tx1"/>
            </a:solidFill>
          </a:ln>
        </p:spPr>
        <p:txBody>
          <a:bodyPr wrap="square">
            <a:spAutoFit/>
          </a:bodyPr>
          <a:lstStyle/>
          <a:p>
            <a:pPr lvl="1"/>
            <a:r>
              <a:rPr lang="en-US" b="1" dirty="0"/>
              <a:t>Dairy Precision Feeding:</a:t>
            </a:r>
          </a:p>
          <a:p>
            <a:pPr lvl="2">
              <a:buFont typeface="Wingdings" panose="05000000000000000000" pitchFamily="2" charset="2"/>
              <a:buChar char="q"/>
            </a:pPr>
            <a:r>
              <a:rPr lang="en-US" dirty="0"/>
              <a:t>revisit the criteria for measurement of implementation</a:t>
            </a:r>
          </a:p>
        </p:txBody>
      </p:sp>
      <p:sp>
        <p:nvSpPr>
          <p:cNvPr id="6" name="Rectangle 5">
            <a:extLst>
              <a:ext uri="{FF2B5EF4-FFF2-40B4-BE49-F238E27FC236}">
                <a16:creationId xmlns:a16="http://schemas.microsoft.com/office/drawing/2014/main" id="{C2DB9C05-9808-4888-ACB0-9A7D52EEF18C}"/>
              </a:ext>
            </a:extLst>
          </p:cNvPr>
          <p:cNvSpPr/>
          <p:nvPr/>
        </p:nvSpPr>
        <p:spPr>
          <a:xfrm>
            <a:off x="793135" y="5565967"/>
            <a:ext cx="10754396" cy="646331"/>
          </a:xfrm>
          <a:prstGeom prst="rect">
            <a:avLst/>
          </a:prstGeom>
          <a:solidFill>
            <a:schemeClr val="accent2">
              <a:lumMod val="20000"/>
              <a:lumOff val="80000"/>
            </a:schemeClr>
          </a:solidFill>
          <a:ln w="28575">
            <a:solidFill>
              <a:schemeClr val="tx1"/>
            </a:solidFill>
          </a:ln>
        </p:spPr>
        <p:txBody>
          <a:bodyPr wrap="square">
            <a:spAutoFit/>
          </a:bodyPr>
          <a:lstStyle/>
          <a:p>
            <a:r>
              <a:rPr lang="en-US" dirty="0">
                <a:solidFill>
                  <a:srgbClr val="000000"/>
                </a:solidFill>
                <a:latin typeface="Gill Sans MT" panose="020B0502020104020203" pitchFamily="34" charset="0"/>
              </a:rPr>
              <a:t>All BMP effectiveness estimates are subject to potential future reviews according to the availability of new scientific information and CBP partnership needs, as defined in the </a:t>
            </a:r>
            <a:r>
              <a:rPr lang="en-US" dirty="0">
                <a:solidFill>
                  <a:srgbClr val="0562C1"/>
                </a:solidFill>
                <a:latin typeface="Gill Sans MT" panose="020B0502020104020203" pitchFamily="34" charset="0"/>
              </a:rPr>
              <a:t>BMP Review Protocol</a:t>
            </a:r>
            <a:r>
              <a:rPr lang="en-US" dirty="0">
                <a:solidFill>
                  <a:srgbClr val="000000"/>
                </a:solidFill>
                <a:latin typeface="Gill Sans MT" panose="020B0502020104020203" pitchFamily="34" charset="0"/>
              </a:rPr>
              <a:t>. </a:t>
            </a:r>
            <a:endParaRPr lang="en-US" dirty="0"/>
          </a:p>
        </p:txBody>
      </p:sp>
    </p:spTree>
    <p:extLst>
      <p:ext uri="{BB962C8B-B14F-4D97-AF65-F5344CB8AC3E}">
        <p14:creationId xmlns:p14="http://schemas.microsoft.com/office/powerpoint/2010/main" val="853758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CCF91-FA42-4951-BC3E-844D8FFF2784}"/>
              </a:ext>
            </a:extLst>
          </p:cNvPr>
          <p:cNvSpPr>
            <a:spLocks noGrp="1"/>
          </p:cNvSpPr>
          <p:nvPr>
            <p:ph type="title"/>
          </p:nvPr>
        </p:nvSpPr>
        <p:spPr>
          <a:xfrm>
            <a:off x="790074" y="0"/>
            <a:ext cx="10515600" cy="870117"/>
          </a:xfrm>
        </p:spPr>
        <p:txBody>
          <a:bodyPr/>
          <a:lstStyle/>
          <a:p>
            <a:r>
              <a:rPr lang="en-US" dirty="0"/>
              <a:t>Dairy Precision Feeding</a:t>
            </a:r>
          </a:p>
        </p:txBody>
      </p:sp>
      <p:sp>
        <p:nvSpPr>
          <p:cNvPr id="5" name="Content Placeholder 4">
            <a:extLst>
              <a:ext uri="{FF2B5EF4-FFF2-40B4-BE49-F238E27FC236}">
                <a16:creationId xmlns:a16="http://schemas.microsoft.com/office/drawing/2014/main" id="{E2A0E91F-FDAB-47C8-BFEC-15C7A9243871}"/>
              </a:ext>
            </a:extLst>
          </p:cNvPr>
          <p:cNvSpPr>
            <a:spLocks noGrp="1"/>
          </p:cNvSpPr>
          <p:nvPr>
            <p:ph idx="1"/>
          </p:nvPr>
        </p:nvSpPr>
        <p:spPr>
          <a:xfrm>
            <a:off x="693821" y="814972"/>
            <a:ext cx="10515600" cy="949659"/>
          </a:xfrm>
        </p:spPr>
        <p:txBody>
          <a:bodyPr>
            <a:normAutofit fontScale="32500" lnSpcReduction="20000"/>
          </a:bodyPr>
          <a:lstStyle/>
          <a:p>
            <a:r>
              <a:rPr lang="en-US" sz="3500" b="1" u="sng" dirty="0"/>
              <a:t>Milk Urea Nitrogen (MUN) and fecal tests for nitrogen (N</a:t>
            </a:r>
            <a:r>
              <a:rPr lang="en-US" sz="3500" b="1" dirty="0"/>
              <a:t>), to estimate N </a:t>
            </a:r>
          </a:p>
          <a:p>
            <a:pPr lvl="1"/>
            <a:r>
              <a:rPr lang="en-US" sz="3000" b="1" dirty="0"/>
              <a:t>"fecal samples" to document the specific group of animals versus manure samples from the storage structure.</a:t>
            </a:r>
            <a:r>
              <a:rPr lang="en-US" sz="3000" dirty="0"/>
              <a:t> </a:t>
            </a:r>
          </a:p>
          <a:p>
            <a:pPr lvl="1"/>
            <a:endParaRPr lang="en-US" sz="3000" b="1" dirty="0"/>
          </a:p>
          <a:p>
            <a:r>
              <a:rPr lang="en-US" sz="3500" b="1" dirty="0"/>
              <a:t>If a jurisdiction would like to use another tool to predict nutrient excretion it must be independently reviewed and approved by the Chesapeake Bay Program</a:t>
            </a:r>
            <a:r>
              <a:rPr lang="en-US" dirty="0"/>
              <a:t>. </a:t>
            </a:r>
          </a:p>
          <a:p>
            <a:endParaRPr lang="en-US" dirty="0"/>
          </a:p>
          <a:p>
            <a:endParaRPr lang="en-US" dirty="0"/>
          </a:p>
        </p:txBody>
      </p:sp>
      <p:sp>
        <p:nvSpPr>
          <p:cNvPr id="6" name="TextBox 5">
            <a:extLst>
              <a:ext uri="{FF2B5EF4-FFF2-40B4-BE49-F238E27FC236}">
                <a16:creationId xmlns:a16="http://schemas.microsoft.com/office/drawing/2014/main" id="{5146523A-6575-4CB6-A688-D351EB2DAB13}"/>
              </a:ext>
            </a:extLst>
          </p:cNvPr>
          <p:cNvSpPr txBox="1"/>
          <p:nvPr/>
        </p:nvSpPr>
        <p:spPr>
          <a:xfrm>
            <a:off x="834189" y="1604211"/>
            <a:ext cx="10972800" cy="5632311"/>
          </a:xfrm>
          <a:prstGeom prst="rect">
            <a:avLst/>
          </a:prstGeom>
          <a:noFill/>
        </p:spPr>
        <p:txBody>
          <a:bodyPr wrap="square" rtlCol="0">
            <a:spAutoFit/>
          </a:bodyPr>
          <a:lstStyle/>
          <a:p>
            <a:r>
              <a:rPr lang="en-US" b="1" dirty="0"/>
              <a:t>SUGGESTED ACTION: </a:t>
            </a:r>
          </a:p>
          <a:p>
            <a:r>
              <a:rPr lang="en-US" dirty="0"/>
              <a:t>Interested party provide presentation and discussion to the </a:t>
            </a:r>
            <a:r>
              <a:rPr lang="en-US" dirty="0" err="1"/>
              <a:t>AgWG</a:t>
            </a:r>
            <a:r>
              <a:rPr lang="en-US" dirty="0"/>
              <a:t> on suggested change </a:t>
            </a:r>
          </a:p>
          <a:p>
            <a:pPr marL="285750" indent="-285750">
              <a:buFont typeface="Arial" panose="020B0604020202020204" pitchFamily="34" charset="0"/>
              <a:buChar char="•"/>
            </a:pPr>
            <a:r>
              <a:rPr lang="en-US" dirty="0"/>
              <a:t>updated science on MUN </a:t>
            </a:r>
          </a:p>
          <a:p>
            <a:pPr marL="285750" indent="-285750">
              <a:buFont typeface="Arial" panose="020B0604020202020204" pitchFamily="34" charset="0"/>
              <a:buChar char="•"/>
            </a:pPr>
            <a:r>
              <a:rPr lang="en-US" dirty="0"/>
              <a:t>Dairy expertise necessary (e.g. Penn State dairy specialist)</a:t>
            </a:r>
          </a:p>
          <a:p>
            <a:endParaRPr lang="en-US" dirty="0"/>
          </a:p>
          <a:p>
            <a:r>
              <a:rPr lang="en-US" b="1" dirty="0"/>
              <a:t>CHALLENGE</a:t>
            </a:r>
            <a:r>
              <a:rPr lang="en-US" dirty="0"/>
              <a:t>: Ensuring that desired MUN level are allocated to appropriate animal groups (herds), allowing for accurate tracking of farm operations utilizing the Dairy Precision Feeding BMP.</a:t>
            </a:r>
          </a:p>
          <a:p>
            <a:r>
              <a:rPr lang="en-US" b="1" dirty="0"/>
              <a:t> </a:t>
            </a:r>
            <a:endParaRPr lang="en-US" dirty="0"/>
          </a:p>
          <a:p>
            <a:r>
              <a:rPr lang="en-US" i="1" u="sng" dirty="0"/>
              <a:t>CAST-21 (Sept 2021) </a:t>
            </a:r>
            <a:endParaRPr lang="en-US" dirty="0"/>
          </a:p>
          <a:p>
            <a:r>
              <a:rPr lang="en-US" b="1" dirty="0"/>
              <a:t>Discussion:</a:t>
            </a:r>
            <a:r>
              <a:rPr lang="en-US" dirty="0"/>
              <a:t> Yes </a:t>
            </a:r>
          </a:p>
          <a:p>
            <a:r>
              <a:rPr lang="en-US" b="1" dirty="0"/>
              <a:t>Change</a:t>
            </a:r>
            <a:r>
              <a:rPr lang="en-US" dirty="0"/>
              <a:t>: Possible, pending </a:t>
            </a:r>
            <a:r>
              <a:rPr lang="en-US" dirty="0" err="1"/>
              <a:t>AgWG</a:t>
            </a:r>
            <a:r>
              <a:rPr lang="en-US" dirty="0"/>
              <a:t> discussion &amp; approval</a:t>
            </a:r>
          </a:p>
          <a:p>
            <a:r>
              <a:rPr lang="en-US" dirty="0"/>
              <a:t> </a:t>
            </a:r>
          </a:p>
          <a:p>
            <a:r>
              <a:rPr lang="en-US" i="1" u="sng" dirty="0"/>
              <a:t>CAST-23 (Sept 2023)</a:t>
            </a:r>
            <a:endParaRPr lang="en-US" dirty="0"/>
          </a:p>
          <a:p>
            <a:r>
              <a:rPr lang="en-US" b="1" dirty="0"/>
              <a:t>Discussion:</a:t>
            </a:r>
            <a:r>
              <a:rPr lang="en-US" dirty="0"/>
              <a:t> Yes </a:t>
            </a:r>
          </a:p>
          <a:p>
            <a:r>
              <a:rPr lang="en-US" b="1" dirty="0"/>
              <a:t>Change</a:t>
            </a:r>
            <a:r>
              <a:rPr lang="en-US" dirty="0"/>
              <a:t>: Possible, pending </a:t>
            </a:r>
            <a:r>
              <a:rPr lang="en-US" dirty="0" err="1"/>
              <a:t>AgWG</a:t>
            </a:r>
            <a:r>
              <a:rPr lang="en-US" dirty="0"/>
              <a:t> discussion &amp; approval</a:t>
            </a:r>
          </a:p>
          <a:p>
            <a:r>
              <a:rPr lang="en-US" dirty="0"/>
              <a:t> </a:t>
            </a:r>
          </a:p>
          <a:p>
            <a:r>
              <a:rPr lang="en-US" i="1" u="sng" dirty="0"/>
              <a:t>Future Watershed Model?</a:t>
            </a:r>
            <a:r>
              <a:rPr lang="en-US" dirty="0"/>
              <a:t> </a:t>
            </a:r>
          </a:p>
          <a:p>
            <a:r>
              <a:rPr lang="en-US" b="1" dirty="0"/>
              <a:t>Discussion:</a:t>
            </a:r>
            <a:r>
              <a:rPr lang="en-US" dirty="0"/>
              <a:t> Yes, as part of full review of ag inputs, BMP tracking methods &amp; modeling approaches.</a:t>
            </a:r>
          </a:p>
          <a:p>
            <a:r>
              <a:rPr lang="en-US" b="1" dirty="0"/>
              <a:t>Change:</a:t>
            </a:r>
            <a:r>
              <a:rPr lang="en-US" dirty="0"/>
              <a:t> Possible</a:t>
            </a:r>
          </a:p>
          <a:p>
            <a:endParaRPr lang="en-US" dirty="0"/>
          </a:p>
        </p:txBody>
      </p:sp>
    </p:spTree>
    <p:extLst>
      <p:ext uri="{BB962C8B-B14F-4D97-AF65-F5344CB8AC3E}">
        <p14:creationId xmlns:p14="http://schemas.microsoft.com/office/powerpoint/2010/main" val="203518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232B045-1C2D-4D09-93F2-C17D7EE88991}"/>
              </a:ext>
            </a:extLst>
          </p:cNvPr>
          <p:cNvPicPr>
            <a:picLocks noChangeAspect="1"/>
          </p:cNvPicPr>
          <p:nvPr/>
        </p:nvPicPr>
        <p:blipFill>
          <a:blip r:embed="rId2"/>
          <a:stretch>
            <a:fillRect/>
          </a:stretch>
        </p:blipFill>
        <p:spPr>
          <a:xfrm>
            <a:off x="1860884" y="160421"/>
            <a:ext cx="9144000" cy="7094082"/>
          </a:xfrm>
          <a:prstGeom prst="rect">
            <a:avLst/>
          </a:prstGeom>
        </p:spPr>
      </p:pic>
    </p:spTree>
    <p:extLst>
      <p:ext uri="{BB962C8B-B14F-4D97-AF65-F5344CB8AC3E}">
        <p14:creationId xmlns:p14="http://schemas.microsoft.com/office/powerpoint/2010/main" val="4208437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05146F9C-39C1-45CC-B105-2A9050C1A62E}"/>
              </a:ext>
            </a:extLst>
          </p:cNvPr>
          <p:cNvGraphicFramePr>
            <a:graphicFrameLocks noGrp="1"/>
          </p:cNvGraphicFramePr>
          <p:nvPr>
            <p:extLst>
              <p:ext uri="{D42A27DB-BD31-4B8C-83A1-F6EECF244321}">
                <p14:modId xmlns:p14="http://schemas.microsoft.com/office/powerpoint/2010/main" val="1822060483"/>
              </p:ext>
            </p:extLst>
          </p:nvPr>
        </p:nvGraphicFramePr>
        <p:xfrm>
          <a:off x="872196" y="562706"/>
          <a:ext cx="10564838" cy="1471043"/>
        </p:xfrm>
        <a:graphic>
          <a:graphicData uri="http://schemas.openxmlformats.org/drawingml/2006/table">
            <a:tbl>
              <a:tblPr firstRow="1" bandRow="1">
                <a:tableStyleId>{5C22544A-7EE6-4342-B048-85BDC9FD1C3A}</a:tableStyleId>
              </a:tblPr>
              <a:tblGrid>
                <a:gridCol w="5282419">
                  <a:extLst>
                    <a:ext uri="{9D8B030D-6E8A-4147-A177-3AD203B41FA5}">
                      <a16:colId xmlns:a16="http://schemas.microsoft.com/office/drawing/2014/main" val="3133903361"/>
                    </a:ext>
                  </a:extLst>
                </a:gridCol>
                <a:gridCol w="5282419">
                  <a:extLst>
                    <a:ext uri="{9D8B030D-6E8A-4147-A177-3AD203B41FA5}">
                      <a16:colId xmlns:a16="http://schemas.microsoft.com/office/drawing/2014/main" val="2969995625"/>
                    </a:ext>
                  </a:extLst>
                </a:gridCol>
              </a:tblGrid>
              <a:tr h="484385">
                <a:tc>
                  <a:txBody>
                    <a:bodyPr/>
                    <a:lstStyle/>
                    <a:p>
                      <a:r>
                        <a:rPr lang="en-US" dirty="0"/>
                        <a:t>BMP Concern</a:t>
                      </a:r>
                    </a:p>
                  </a:txBody>
                  <a:tcPr/>
                </a:tc>
                <a:tc>
                  <a:txBody>
                    <a:bodyPr/>
                    <a:lstStyle/>
                    <a:p>
                      <a:r>
                        <a:rPr lang="en-US" dirty="0"/>
                        <a:t>CBP BMP Effectiveness Source</a:t>
                      </a:r>
                    </a:p>
                  </a:txBody>
                  <a:tcPr/>
                </a:tc>
                <a:extLst>
                  <a:ext uri="{0D108BD9-81ED-4DB2-BD59-A6C34878D82A}">
                    <a16:rowId xmlns:a16="http://schemas.microsoft.com/office/drawing/2014/main" val="2903887788"/>
                  </a:ext>
                </a:extLst>
              </a:tr>
              <a:tr h="9866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Rotational/Prescribed Grazing (PA)</a:t>
                      </a:r>
                    </a:p>
                  </a:txBody>
                  <a:tcPr/>
                </a:tc>
                <a:tc>
                  <a:txBody>
                    <a:bodyPr/>
                    <a:lstStyle/>
                    <a:p>
                      <a:r>
                        <a:rPr lang="en-US" sz="1800" b="0" i="0" u="none" strike="noStrike" kern="1200" baseline="0" dirty="0">
                          <a:solidFill>
                            <a:schemeClr val="dk1"/>
                          </a:solidFill>
                          <a:latin typeface="+mn-lt"/>
                          <a:ea typeface="+mn-ea"/>
                          <a:cs typeface="+mn-cs"/>
                        </a:rPr>
                        <a:t>Definitions and benefits were reviewed and approved by the Agriculture Workgroup and WQGIT in </a:t>
                      </a:r>
                      <a:r>
                        <a:rPr lang="en-US" sz="1800" b="1" i="0" u="none" strike="noStrike" kern="1200" baseline="0" dirty="0">
                          <a:solidFill>
                            <a:schemeClr val="dk1"/>
                          </a:solidFill>
                          <a:latin typeface="+mn-lt"/>
                          <a:ea typeface="+mn-ea"/>
                          <a:cs typeface="+mn-cs"/>
                        </a:rPr>
                        <a:t>2010</a:t>
                      </a:r>
                      <a:endParaRPr lang="en-US" b="1" dirty="0"/>
                    </a:p>
                  </a:txBody>
                  <a:tcPr/>
                </a:tc>
                <a:extLst>
                  <a:ext uri="{0D108BD9-81ED-4DB2-BD59-A6C34878D82A}">
                    <a16:rowId xmlns:a16="http://schemas.microsoft.com/office/drawing/2014/main" val="2936938433"/>
                  </a:ext>
                </a:extLst>
              </a:tr>
            </a:tbl>
          </a:graphicData>
        </a:graphic>
      </p:graphicFrame>
      <p:sp>
        <p:nvSpPr>
          <p:cNvPr id="4" name="TextBox 3">
            <a:extLst>
              <a:ext uri="{FF2B5EF4-FFF2-40B4-BE49-F238E27FC236}">
                <a16:creationId xmlns:a16="http://schemas.microsoft.com/office/drawing/2014/main" id="{BAD727AD-0404-4880-9F78-08B428B2872C}"/>
              </a:ext>
            </a:extLst>
          </p:cNvPr>
          <p:cNvSpPr txBox="1"/>
          <p:nvPr/>
        </p:nvSpPr>
        <p:spPr>
          <a:xfrm>
            <a:off x="932021" y="3560404"/>
            <a:ext cx="2928780" cy="369332"/>
          </a:xfrm>
          <a:prstGeom prst="rect">
            <a:avLst/>
          </a:prstGeom>
          <a:noFill/>
        </p:spPr>
        <p:txBody>
          <a:bodyPr wrap="square" rtlCol="0">
            <a:spAutoFit/>
          </a:bodyPr>
          <a:lstStyle/>
          <a:p>
            <a:r>
              <a:rPr lang="en-US" dirty="0">
                <a:highlight>
                  <a:srgbClr val="FFFF00"/>
                </a:highlight>
              </a:rPr>
              <a:t>Find original documentation.</a:t>
            </a:r>
          </a:p>
        </p:txBody>
      </p:sp>
      <p:sp>
        <p:nvSpPr>
          <p:cNvPr id="3" name="Rectangle 2">
            <a:extLst>
              <a:ext uri="{FF2B5EF4-FFF2-40B4-BE49-F238E27FC236}">
                <a16:creationId xmlns:a16="http://schemas.microsoft.com/office/drawing/2014/main" id="{C7A3D4A4-8DED-4D67-9BBE-3A8B677DAA8A}"/>
              </a:ext>
            </a:extLst>
          </p:cNvPr>
          <p:cNvSpPr/>
          <p:nvPr/>
        </p:nvSpPr>
        <p:spPr>
          <a:xfrm>
            <a:off x="931168" y="2407707"/>
            <a:ext cx="6096000" cy="923330"/>
          </a:xfrm>
          <a:prstGeom prst="rect">
            <a:avLst/>
          </a:prstGeom>
          <a:ln w="6350">
            <a:solidFill>
              <a:schemeClr val="tx1"/>
            </a:solidFill>
          </a:ln>
        </p:spPr>
        <p:txBody>
          <a:bodyPr>
            <a:spAutoFit/>
          </a:bodyPr>
          <a:lstStyle/>
          <a:p>
            <a:pPr lvl="1"/>
            <a:r>
              <a:rPr lang="en-US" b="1" dirty="0"/>
              <a:t>Rotational/Prescribed Grazing:</a:t>
            </a:r>
          </a:p>
          <a:p>
            <a:pPr lvl="2">
              <a:buFont typeface="Wingdings" panose="05000000000000000000" pitchFamily="2" charset="2"/>
              <a:buChar char="q"/>
            </a:pPr>
            <a:r>
              <a:rPr lang="en-US" dirty="0"/>
              <a:t>Revisit the criteria for determining implementation</a:t>
            </a:r>
          </a:p>
          <a:p>
            <a:pPr lvl="3">
              <a:buFont typeface="Wingdings" panose="05000000000000000000" pitchFamily="2" charset="2"/>
              <a:buChar char="q"/>
            </a:pPr>
            <a:r>
              <a:rPr lang="en-US" dirty="0"/>
              <a:t>State regs and/or tech standards</a:t>
            </a:r>
          </a:p>
        </p:txBody>
      </p:sp>
      <p:sp>
        <p:nvSpPr>
          <p:cNvPr id="5" name="Rectangle 4">
            <a:extLst>
              <a:ext uri="{FF2B5EF4-FFF2-40B4-BE49-F238E27FC236}">
                <a16:creationId xmlns:a16="http://schemas.microsoft.com/office/drawing/2014/main" id="{011C6DD4-1C06-478F-B603-6165CBB654EB}"/>
              </a:ext>
            </a:extLst>
          </p:cNvPr>
          <p:cNvSpPr/>
          <p:nvPr/>
        </p:nvSpPr>
        <p:spPr>
          <a:xfrm>
            <a:off x="772587" y="5894740"/>
            <a:ext cx="10754396" cy="646331"/>
          </a:xfrm>
          <a:prstGeom prst="rect">
            <a:avLst/>
          </a:prstGeom>
          <a:solidFill>
            <a:schemeClr val="accent2">
              <a:lumMod val="20000"/>
              <a:lumOff val="80000"/>
            </a:schemeClr>
          </a:solidFill>
          <a:ln w="28575">
            <a:solidFill>
              <a:schemeClr val="tx1"/>
            </a:solidFill>
          </a:ln>
        </p:spPr>
        <p:txBody>
          <a:bodyPr wrap="square">
            <a:spAutoFit/>
          </a:bodyPr>
          <a:lstStyle/>
          <a:p>
            <a:r>
              <a:rPr lang="en-US" dirty="0">
                <a:solidFill>
                  <a:srgbClr val="000000"/>
                </a:solidFill>
                <a:latin typeface="Gill Sans MT" panose="020B0502020104020203" pitchFamily="34" charset="0"/>
              </a:rPr>
              <a:t>All BMP effectiveness estimates are subject to potential future reviews according to the availability of new scientific information and CBP partnership needs, as defined in the </a:t>
            </a:r>
            <a:r>
              <a:rPr lang="en-US" dirty="0">
                <a:solidFill>
                  <a:srgbClr val="0562C1"/>
                </a:solidFill>
                <a:latin typeface="Gill Sans MT" panose="020B0502020104020203" pitchFamily="34" charset="0"/>
              </a:rPr>
              <a:t>BMP Review Protocol</a:t>
            </a:r>
            <a:r>
              <a:rPr lang="en-US" dirty="0">
                <a:solidFill>
                  <a:srgbClr val="000000"/>
                </a:solidFill>
                <a:latin typeface="Gill Sans MT" panose="020B0502020104020203" pitchFamily="34" charset="0"/>
              </a:rPr>
              <a:t>. </a:t>
            </a:r>
            <a:endParaRPr lang="en-US" dirty="0"/>
          </a:p>
        </p:txBody>
      </p:sp>
      <p:sp>
        <p:nvSpPr>
          <p:cNvPr id="2" name="Rectangle 1">
            <a:extLst>
              <a:ext uri="{FF2B5EF4-FFF2-40B4-BE49-F238E27FC236}">
                <a16:creationId xmlns:a16="http://schemas.microsoft.com/office/drawing/2014/main" id="{554F26A1-9A3F-4D5F-A48D-C8F434C2AB5C}"/>
              </a:ext>
            </a:extLst>
          </p:cNvPr>
          <p:cNvSpPr/>
          <p:nvPr/>
        </p:nvSpPr>
        <p:spPr>
          <a:xfrm>
            <a:off x="794327" y="4039030"/>
            <a:ext cx="10547927" cy="1754326"/>
          </a:xfrm>
          <a:prstGeom prst="rect">
            <a:avLst/>
          </a:prstGeom>
        </p:spPr>
        <p:txBody>
          <a:bodyPr wrap="square">
            <a:spAutoFit/>
          </a:bodyPr>
          <a:lstStyle/>
          <a:p>
            <a:r>
              <a:rPr lang="en-US" i="1" dirty="0">
                <a:solidFill>
                  <a:srgbClr val="000000"/>
                </a:solidFill>
                <a:latin typeface="Gill Sans MT" panose="020B0502020104020203" pitchFamily="34" charset="0"/>
              </a:rPr>
              <a:t>Chesapeake Bay Program. 2015. [Video]. Restoration Spotlight: </a:t>
            </a:r>
            <a:r>
              <a:rPr lang="en-US" dirty="0">
                <a:solidFill>
                  <a:srgbClr val="000000"/>
                </a:solidFill>
                <a:latin typeface="Gill Sans MT" panose="020B0502020104020203" pitchFamily="34" charset="0"/>
              </a:rPr>
              <a:t>T</a:t>
            </a:r>
            <a:r>
              <a:rPr lang="en-US" i="1" dirty="0">
                <a:solidFill>
                  <a:srgbClr val="000000"/>
                </a:solidFill>
                <a:latin typeface="Gill Sans MT" panose="020B0502020104020203" pitchFamily="34" charset="0"/>
              </a:rPr>
              <a:t>he Grass Whisperer gets to the root of grazing. </a:t>
            </a:r>
            <a:r>
              <a:rPr lang="en-US" i="1" dirty="0">
                <a:solidFill>
                  <a:srgbClr val="0562C1"/>
                </a:solidFill>
                <a:latin typeface="Gill Sans MT" panose="020B0502020104020203" pitchFamily="34" charset="0"/>
              </a:rPr>
              <a:t>https://vimeo.com/144890052 </a:t>
            </a:r>
            <a:endParaRPr lang="en-US" dirty="0">
              <a:solidFill>
                <a:srgbClr val="0562C1"/>
              </a:solidFill>
              <a:latin typeface="Gill Sans MT" panose="020B0502020104020203" pitchFamily="34" charset="0"/>
            </a:endParaRPr>
          </a:p>
          <a:p>
            <a:r>
              <a:rPr lang="en-US" i="1" dirty="0">
                <a:solidFill>
                  <a:srgbClr val="000000"/>
                </a:solidFill>
                <a:latin typeface="Gill Sans MT" panose="020B0502020104020203" pitchFamily="34" charset="0"/>
              </a:rPr>
              <a:t>USDA NRCS</a:t>
            </a:r>
            <a:r>
              <a:rPr lang="en-US" dirty="0">
                <a:solidFill>
                  <a:srgbClr val="000000"/>
                </a:solidFill>
                <a:latin typeface="Gill Sans MT" panose="020B0502020104020203" pitchFamily="34" charset="0"/>
              </a:rPr>
              <a:t>. </a:t>
            </a:r>
            <a:r>
              <a:rPr lang="en-US" i="1" dirty="0">
                <a:solidFill>
                  <a:srgbClr val="000000"/>
                </a:solidFill>
                <a:latin typeface="Gill Sans MT" panose="020B0502020104020203" pitchFamily="34" charset="0"/>
              </a:rPr>
              <a:t>Pasture resources</a:t>
            </a:r>
            <a:r>
              <a:rPr lang="en-US" dirty="0">
                <a:solidFill>
                  <a:srgbClr val="000000"/>
                </a:solidFill>
                <a:latin typeface="Gill Sans MT" panose="020B0502020104020203" pitchFamily="34" charset="0"/>
              </a:rPr>
              <a:t>. </a:t>
            </a:r>
            <a:r>
              <a:rPr lang="en-US" dirty="0">
                <a:solidFill>
                  <a:srgbClr val="0562C1"/>
                </a:solidFill>
                <a:latin typeface="Gill Sans MT" panose="020B0502020104020203" pitchFamily="34" charset="0"/>
              </a:rPr>
              <a:t>https://www.nrcs.usda.gov/wps/portal/nrcs/main/national/landuse/rangepasture/pasture/ </a:t>
            </a:r>
          </a:p>
          <a:p>
            <a:r>
              <a:rPr lang="en-US" i="1" dirty="0">
                <a:solidFill>
                  <a:srgbClr val="000000"/>
                </a:solidFill>
                <a:latin typeface="Gill Sans MT" panose="020B0502020104020203" pitchFamily="34" charset="0"/>
              </a:rPr>
              <a:t>University of Maryland Extension. Publications: [Horse] Pasture Management: </a:t>
            </a:r>
            <a:endParaRPr lang="en-US" dirty="0">
              <a:solidFill>
                <a:srgbClr val="000000"/>
              </a:solidFill>
              <a:latin typeface="Gill Sans MT" panose="020B0502020104020203" pitchFamily="34" charset="0"/>
            </a:endParaRPr>
          </a:p>
          <a:p>
            <a:r>
              <a:rPr lang="en-US" dirty="0">
                <a:solidFill>
                  <a:srgbClr val="0562C1"/>
                </a:solidFill>
                <a:latin typeface="Gill Sans MT" panose="020B0502020104020203" pitchFamily="34" charset="0"/>
              </a:rPr>
              <a:t>https://extension.umd.edu/horses/resources/publications </a:t>
            </a:r>
            <a:endParaRPr lang="en-US" dirty="0"/>
          </a:p>
        </p:txBody>
      </p:sp>
    </p:spTree>
    <p:extLst>
      <p:ext uri="{BB962C8B-B14F-4D97-AF65-F5344CB8AC3E}">
        <p14:creationId xmlns:p14="http://schemas.microsoft.com/office/powerpoint/2010/main" val="38375100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F6CC7-B1DB-49A2-B645-966A2D70A3C3}"/>
              </a:ext>
            </a:extLst>
          </p:cNvPr>
          <p:cNvSpPr>
            <a:spLocks noGrp="1"/>
          </p:cNvSpPr>
          <p:nvPr>
            <p:ph type="title"/>
          </p:nvPr>
        </p:nvSpPr>
        <p:spPr>
          <a:xfrm>
            <a:off x="902369" y="1"/>
            <a:ext cx="10515600" cy="946484"/>
          </a:xfrm>
        </p:spPr>
        <p:txBody>
          <a:bodyPr/>
          <a:lstStyle/>
          <a:p>
            <a:r>
              <a:rPr lang="en-US" dirty="0"/>
              <a:t>Rotational/Prescribed Grazing</a:t>
            </a:r>
          </a:p>
        </p:txBody>
      </p:sp>
      <p:sp>
        <p:nvSpPr>
          <p:cNvPr id="5" name="Content Placeholder 4">
            <a:extLst>
              <a:ext uri="{FF2B5EF4-FFF2-40B4-BE49-F238E27FC236}">
                <a16:creationId xmlns:a16="http://schemas.microsoft.com/office/drawing/2014/main" id="{D9EF6D7E-63B1-4FCC-9DA7-51E93AEE2086}"/>
              </a:ext>
            </a:extLst>
          </p:cNvPr>
          <p:cNvSpPr>
            <a:spLocks noGrp="1"/>
          </p:cNvSpPr>
          <p:nvPr>
            <p:ph idx="1"/>
          </p:nvPr>
        </p:nvSpPr>
        <p:spPr>
          <a:xfrm>
            <a:off x="790074" y="895183"/>
            <a:ext cx="10515600" cy="2666164"/>
          </a:xfrm>
        </p:spPr>
        <p:txBody>
          <a:bodyPr>
            <a:normAutofit/>
          </a:bodyPr>
          <a:lstStyle/>
          <a:p>
            <a:r>
              <a:rPr lang="en-US" sz="1600" b="1" dirty="0"/>
              <a:t>a range of pasture management and grazing techniques</a:t>
            </a:r>
            <a:r>
              <a:rPr lang="en-US" sz="1600" dirty="0"/>
              <a:t> to improve the quality and quantity of the forages grown on pastures and reduce the impact of animal travel lanes, animal concentration areas or other degraded areas.</a:t>
            </a:r>
          </a:p>
          <a:p>
            <a:r>
              <a:rPr lang="en-US" sz="1600" b="1" dirty="0"/>
              <a:t>Pastures under the PG systems are defined as having a vegetative cover of 60% or greater</a:t>
            </a:r>
            <a:endParaRPr lang="en-US" sz="1600" dirty="0"/>
          </a:p>
        </p:txBody>
      </p:sp>
      <p:sp>
        <p:nvSpPr>
          <p:cNvPr id="6" name="TextBox 5">
            <a:extLst>
              <a:ext uri="{FF2B5EF4-FFF2-40B4-BE49-F238E27FC236}">
                <a16:creationId xmlns:a16="http://schemas.microsoft.com/office/drawing/2014/main" id="{3043F98E-F671-4E09-B45E-87F43DEA38B7}"/>
              </a:ext>
            </a:extLst>
          </p:cNvPr>
          <p:cNvSpPr txBox="1"/>
          <p:nvPr/>
        </p:nvSpPr>
        <p:spPr>
          <a:xfrm>
            <a:off x="882317" y="1828801"/>
            <a:ext cx="10972800" cy="5632311"/>
          </a:xfrm>
          <a:prstGeom prst="rect">
            <a:avLst/>
          </a:prstGeom>
          <a:noFill/>
        </p:spPr>
        <p:txBody>
          <a:bodyPr wrap="square" rtlCol="0">
            <a:spAutoFit/>
          </a:bodyPr>
          <a:lstStyle/>
          <a:p>
            <a:r>
              <a:rPr lang="en-US" b="1" dirty="0"/>
              <a:t>SUGGESTED ACTION: </a:t>
            </a:r>
          </a:p>
          <a:p>
            <a:r>
              <a:rPr lang="en-US" dirty="0"/>
              <a:t>Interested party provide presentation and discussion to the </a:t>
            </a:r>
            <a:r>
              <a:rPr lang="en-US" dirty="0" err="1"/>
              <a:t>AgWG</a:t>
            </a:r>
            <a:r>
              <a:rPr lang="en-US" dirty="0"/>
              <a:t> on suggested change in implementation tracking, comparing CBP practice definition to regulatory and/or state technical standard.</a:t>
            </a:r>
          </a:p>
          <a:p>
            <a:endParaRPr lang="en-US" dirty="0"/>
          </a:p>
          <a:p>
            <a:r>
              <a:rPr lang="en-US" b="1" dirty="0"/>
              <a:t>CHALLENGE</a:t>
            </a:r>
            <a:r>
              <a:rPr lang="en-US" dirty="0"/>
              <a:t>: Ensuring that</a:t>
            </a:r>
            <a:r>
              <a:rPr lang="en-US" b="1" dirty="0"/>
              <a:t> </a:t>
            </a:r>
            <a:r>
              <a:rPr lang="en-US" dirty="0"/>
              <a:t>regulatory and/or state technical standards align with current CBP definition of rotational and prescribed grazing.</a:t>
            </a:r>
          </a:p>
          <a:p>
            <a:r>
              <a:rPr lang="en-US" b="1" dirty="0"/>
              <a:t> </a:t>
            </a:r>
            <a:endParaRPr lang="en-US" dirty="0"/>
          </a:p>
          <a:p>
            <a:r>
              <a:rPr lang="en-US" i="1" u="sng" dirty="0"/>
              <a:t>CAST-21 (Sept 2021) </a:t>
            </a:r>
            <a:endParaRPr lang="en-US" dirty="0"/>
          </a:p>
          <a:p>
            <a:r>
              <a:rPr lang="en-US" b="1" dirty="0"/>
              <a:t>Discussion:</a:t>
            </a:r>
            <a:r>
              <a:rPr lang="en-US" dirty="0"/>
              <a:t> Yes </a:t>
            </a:r>
          </a:p>
          <a:p>
            <a:r>
              <a:rPr lang="en-US" b="1" dirty="0"/>
              <a:t>Change</a:t>
            </a:r>
            <a:r>
              <a:rPr lang="en-US" dirty="0"/>
              <a:t>: Possible, pending </a:t>
            </a:r>
            <a:r>
              <a:rPr lang="en-US" dirty="0" err="1"/>
              <a:t>AgWG</a:t>
            </a:r>
            <a:r>
              <a:rPr lang="en-US" dirty="0"/>
              <a:t> discussion &amp; approval</a:t>
            </a:r>
          </a:p>
          <a:p>
            <a:r>
              <a:rPr lang="en-US" dirty="0"/>
              <a:t> </a:t>
            </a:r>
          </a:p>
          <a:p>
            <a:r>
              <a:rPr lang="en-US" i="1" u="sng" dirty="0"/>
              <a:t>CAST-23 (Sept 2023)</a:t>
            </a:r>
            <a:endParaRPr lang="en-US" dirty="0"/>
          </a:p>
          <a:p>
            <a:r>
              <a:rPr lang="en-US" b="1" dirty="0"/>
              <a:t>Discussion:</a:t>
            </a:r>
            <a:r>
              <a:rPr lang="en-US" dirty="0"/>
              <a:t> Yes </a:t>
            </a:r>
          </a:p>
          <a:p>
            <a:r>
              <a:rPr lang="en-US" b="1" dirty="0"/>
              <a:t>Change</a:t>
            </a:r>
            <a:r>
              <a:rPr lang="en-US" dirty="0"/>
              <a:t>: Possible, pending </a:t>
            </a:r>
            <a:r>
              <a:rPr lang="en-US" dirty="0" err="1"/>
              <a:t>AgWG</a:t>
            </a:r>
            <a:r>
              <a:rPr lang="en-US" dirty="0"/>
              <a:t> discussion &amp; approval</a:t>
            </a:r>
          </a:p>
          <a:p>
            <a:r>
              <a:rPr lang="en-US" dirty="0"/>
              <a:t> </a:t>
            </a:r>
          </a:p>
          <a:p>
            <a:r>
              <a:rPr lang="en-US" i="1" u="sng" dirty="0"/>
              <a:t>Future Watershed Model?</a:t>
            </a:r>
            <a:r>
              <a:rPr lang="en-US" dirty="0"/>
              <a:t> </a:t>
            </a:r>
          </a:p>
          <a:p>
            <a:r>
              <a:rPr lang="en-US" b="1" dirty="0"/>
              <a:t>Discussion:</a:t>
            </a:r>
            <a:r>
              <a:rPr lang="en-US" dirty="0"/>
              <a:t> Yes, as part of full review of ag inputs, BMP tracking methods &amp; modeling approaches.</a:t>
            </a:r>
          </a:p>
          <a:p>
            <a:r>
              <a:rPr lang="en-US" b="1" dirty="0"/>
              <a:t>Change:</a:t>
            </a:r>
            <a:r>
              <a:rPr lang="en-US" dirty="0"/>
              <a:t> Possible</a:t>
            </a:r>
          </a:p>
          <a:p>
            <a:r>
              <a:rPr lang="en-US" b="1" dirty="0"/>
              <a:t> </a:t>
            </a:r>
            <a:endParaRPr lang="en-US" dirty="0"/>
          </a:p>
          <a:p>
            <a:endParaRPr lang="en-US" dirty="0"/>
          </a:p>
        </p:txBody>
      </p:sp>
    </p:spTree>
    <p:extLst>
      <p:ext uri="{BB962C8B-B14F-4D97-AF65-F5344CB8AC3E}">
        <p14:creationId xmlns:p14="http://schemas.microsoft.com/office/powerpoint/2010/main" val="1718290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F96474-C232-4D82-A561-DAE15601BF05}"/>
              </a:ext>
            </a:extLst>
          </p:cNvPr>
          <p:cNvPicPr>
            <a:picLocks noChangeAspect="1"/>
          </p:cNvPicPr>
          <p:nvPr/>
        </p:nvPicPr>
        <p:blipFill>
          <a:blip r:embed="rId2"/>
          <a:stretch>
            <a:fillRect/>
          </a:stretch>
        </p:blipFill>
        <p:spPr>
          <a:xfrm>
            <a:off x="1187116" y="390757"/>
            <a:ext cx="13025390" cy="6058169"/>
          </a:xfrm>
          <a:prstGeom prst="rect">
            <a:avLst/>
          </a:prstGeom>
        </p:spPr>
      </p:pic>
    </p:spTree>
    <p:extLst>
      <p:ext uri="{BB962C8B-B14F-4D97-AF65-F5344CB8AC3E}">
        <p14:creationId xmlns:p14="http://schemas.microsoft.com/office/powerpoint/2010/main" val="35546693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05146F9C-39C1-45CC-B105-2A9050C1A62E}"/>
              </a:ext>
            </a:extLst>
          </p:cNvPr>
          <p:cNvGraphicFramePr>
            <a:graphicFrameLocks noGrp="1"/>
          </p:cNvGraphicFramePr>
          <p:nvPr>
            <p:extLst>
              <p:ext uri="{D42A27DB-BD31-4B8C-83A1-F6EECF244321}">
                <p14:modId xmlns:p14="http://schemas.microsoft.com/office/powerpoint/2010/main" val="969384923"/>
              </p:ext>
            </p:extLst>
          </p:nvPr>
        </p:nvGraphicFramePr>
        <p:xfrm>
          <a:off x="623877" y="251795"/>
          <a:ext cx="10564838" cy="1678757"/>
        </p:xfrm>
        <a:graphic>
          <a:graphicData uri="http://schemas.openxmlformats.org/drawingml/2006/table">
            <a:tbl>
              <a:tblPr firstRow="1" bandRow="1">
                <a:tableStyleId>{5C22544A-7EE6-4342-B048-85BDC9FD1C3A}</a:tableStyleId>
              </a:tblPr>
              <a:tblGrid>
                <a:gridCol w="5282419">
                  <a:extLst>
                    <a:ext uri="{9D8B030D-6E8A-4147-A177-3AD203B41FA5}">
                      <a16:colId xmlns:a16="http://schemas.microsoft.com/office/drawing/2014/main" val="3133903361"/>
                    </a:ext>
                  </a:extLst>
                </a:gridCol>
                <a:gridCol w="5282419">
                  <a:extLst>
                    <a:ext uri="{9D8B030D-6E8A-4147-A177-3AD203B41FA5}">
                      <a16:colId xmlns:a16="http://schemas.microsoft.com/office/drawing/2014/main" val="2969995625"/>
                    </a:ext>
                  </a:extLst>
                </a:gridCol>
              </a:tblGrid>
              <a:tr h="484385">
                <a:tc>
                  <a:txBody>
                    <a:bodyPr/>
                    <a:lstStyle/>
                    <a:p>
                      <a:r>
                        <a:rPr lang="en-US" dirty="0"/>
                        <a:t>BMP Concern</a:t>
                      </a:r>
                    </a:p>
                  </a:txBody>
                  <a:tcPr/>
                </a:tc>
                <a:tc>
                  <a:txBody>
                    <a:bodyPr/>
                    <a:lstStyle/>
                    <a:p>
                      <a:r>
                        <a:rPr lang="en-US" dirty="0"/>
                        <a:t>CBP BMP Effectiveness Source</a:t>
                      </a:r>
                    </a:p>
                  </a:txBody>
                  <a:tcPr/>
                </a:tc>
                <a:extLst>
                  <a:ext uri="{0D108BD9-81ED-4DB2-BD59-A6C34878D82A}">
                    <a16:rowId xmlns:a16="http://schemas.microsoft.com/office/drawing/2014/main" val="2903887788"/>
                  </a:ext>
                </a:extLst>
              </a:tr>
              <a:tr h="11943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Heavy Use Area Protection- NRCS 561 (PA)*</a:t>
                      </a:r>
                    </a:p>
                    <a:p>
                      <a:endParaRPr lang="en-US" dirty="0"/>
                    </a:p>
                  </a:txBody>
                  <a:tcPr/>
                </a:tc>
                <a:tc>
                  <a:txBody>
                    <a:bodyPr/>
                    <a:lstStyle/>
                    <a:p>
                      <a:pPr marL="0" indent="0">
                        <a:buNone/>
                      </a:pPr>
                      <a:r>
                        <a:rPr lang="en-US" dirty="0">
                          <a:sym typeface="Wingdings" panose="05000000000000000000" pitchFamily="2" charset="2"/>
                        </a:rPr>
                        <a:t> Loafing Lot Management </a:t>
                      </a:r>
                      <a:r>
                        <a:rPr lang="en-US" sz="1800" b="0" i="0" u="none" strike="noStrike" kern="1200" baseline="0" dirty="0">
                          <a:solidFill>
                            <a:schemeClr val="dk1"/>
                          </a:solidFill>
                          <a:latin typeface="+mn-lt"/>
                          <a:ea typeface="+mn-ea"/>
                          <a:cs typeface="+mn-cs"/>
                        </a:rPr>
                        <a:t>definitions and reductions approved by the Chesapeake Bay Program’s Nutrient Subcommittee in</a:t>
                      </a:r>
                      <a:r>
                        <a:rPr lang="en-US" sz="1800" b="1" i="0" u="none" strike="noStrike" kern="1200" baseline="0" dirty="0">
                          <a:solidFill>
                            <a:schemeClr val="dk1"/>
                          </a:solidFill>
                          <a:latin typeface="+mn-lt"/>
                          <a:ea typeface="+mn-ea"/>
                          <a:cs typeface="+mn-cs"/>
                        </a:rPr>
                        <a:t> 2003</a:t>
                      </a:r>
                      <a:r>
                        <a:rPr lang="en-US" sz="1800" b="0" i="0" u="none" strike="noStrike" kern="1200" baseline="0" dirty="0">
                          <a:solidFill>
                            <a:schemeClr val="dk1"/>
                          </a:solidFill>
                          <a:latin typeface="+mn-lt"/>
                          <a:ea typeface="+mn-ea"/>
                          <a:cs typeface="+mn-cs"/>
                        </a:rPr>
                        <a:t>. </a:t>
                      </a:r>
                      <a:endParaRPr lang="en-US" dirty="0"/>
                    </a:p>
                  </a:txBody>
                  <a:tcPr/>
                </a:tc>
                <a:extLst>
                  <a:ext uri="{0D108BD9-81ED-4DB2-BD59-A6C34878D82A}">
                    <a16:rowId xmlns:a16="http://schemas.microsoft.com/office/drawing/2014/main" val="3207676197"/>
                  </a:ext>
                </a:extLst>
              </a:tr>
            </a:tbl>
          </a:graphicData>
        </a:graphic>
      </p:graphicFrame>
      <p:sp>
        <p:nvSpPr>
          <p:cNvPr id="2" name="Rectangle 1">
            <a:extLst>
              <a:ext uri="{FF2B5EF4-FFF2-40B4-BE49-F238E27FC236}">
                <a16:creationId xmlns:a16="http://schemas.microsoft.com/office/drawing/2014/main" id="{E67BC3B6-1BB8-49F5-9706-42611760E48C}"/>
              </a:ext>
            </a:extLst>
          </p:cNvPr>
          <p:cNvSpPr/>
          <p:nvPr/>
        </p:nvSpPr>
        <p:spPr>
          <a:xfrm>
            <a:off x="699971" y="3116004"/>
            <a:ext cx="10537371" cy="923330"/>
          </a:xfrm>
          <a:prstGeom prst="rect">
            <a:avLst/>
          </a:prstGeom>
        </p:spPr>
        <p:txBody>
          <a:bodyPr wrap="square">
            <a:spAutoFit/>
          </a:bodyPr>
          <a:lstStyle/>
          <a:p>
            <a:r>
              <a:rPr lang="en-US" b="1" i="1" dirty="0">
                <a:solidFill>
                  <a:srgbClr val="000000"/>
                </a:solidFill>
                <a:latin typeface="Gill Sans MT" panose="020B0502020104020203" pitchFamily="34" charset="0"/>
              </a:rPr>
              <a:t>Loafing lot management </a:t>
            </a:r>
            <a:r>
              <a:rPr lang="en-US" dirty="0">
                <a:solidFill>
                  <a:srgbClr val="000000"/>
                </a:solidFill>
                <a:latin typeface="Gill Sans MT" panose="020B0502020104020203" pitchFamily="34" charset="0"/>
              </a:rPr>
              <a:t>is the stabilization of areas frequently and intensively used by people, animals or vehicles by establishing vegetative cover, surfacing with suitable materials, and/or installing needed structures. </a:t>
            </a:r>
            <a:r>
              <a:rPr lang="en-US" i="1" u="sng" dirty="0">
                <a:solidFill>
                  <a:srgbClr val="000000"/>
                </a:solidFill>
                <a:latin typeface="Gill Sans MT" panose="020B0502020104020203" pitchFamily="34" charset="0"/>
              </a:rPr>
              <a:t>This does not include poultry pad installation</a:t>
            </a:r>
            <a:r>
              <a:rPr lang="en-US" dirty="0">
                <a:solidFill>
                  <a:srgbClr val="000000"/>
                </a:solidFill>
                <a:latin typeface="Gill Sans MT" panose="020B0502020104020203" pitchFamily="34" charset="0"/>
              </a:rPr>
              <a:t>. (</a:t>
            </a:r>
            <a:r>
              <a:rPr lang="en-US" dirty="0">
                <a:solidFill>
                  <a:srgbClr val="000000"/>
                </a:solidFill>
                <a:latin typeface="Gill Sans MT" panose="020B0502020104020203" pitchFamily="34" charset="0"/>
                <a:hlinkClick r:id="rId2"/>
              </a:rPr>
              <a:t>CBP BMP Quick Guide</a:t>
            </a:r>
            <a:r>
              <a:rPr lang="en-US" dirty="0">
                <a:solidFill>
                  <a:srgbClr val="000000"/>
                </a:solidFill>
                <a:latin typeface="Gill Sans MT" panose="020B0502020104020203" pitchFamily="34" charset="0"/>
              </a:rPr>
              <a:t>)</a:t>
            </a:r>
            <a:endParaRPr lang="en-US" dirty="0"/>
          </a:p>
        </p:txBody>
      </p:sp>
      <p:sp>
        <p:nvSpPr>
          <p:cNvPr id="3" name="Rectangle 2">
            <a:extLst>
              <a:ext uri="{FF2B5EF4-FFF2-40B4-BE49-F238E27FC236}">
                <a16:creationId xmlns:a16="http://schemas.microsoft.com/office/drawing/2014/main" id="{292ED719-9C55-4A92-900C-F2443AFCCE0D}"/>
              </a:ext>
            </a:extLst>
          </p:cNvPr>
          <p:cNvSpPr/>
          <p:nvPr/>
        </p:nvSpPr>
        <p:spPr>
          <a:xfrm>
            <a:off x="778879" y="4068504"/>
            <a:ext cx="10595428" cy="1754326"/>
          </a:xfrm>
          <a:prstGeom prst="rect">
            <a:avLst/>
          </a:prstGeom>
          <a:ln w="12700">
            <a:solidFill>
              <a:schemeClr val="tx1"/>
            </a:solidFill>
          </a:ln>
        </p:spPr>
        <p:txBody>
          <a:bodyPr wrap="square">
            <a:spAutoFit/>
          </a:bodyPr>
          <a:lstStyle/>
          <a:p>
            <a:r>
              <a:rPr lang="en-US" b="1" dirty="0"/>
              <a:t>DEFINITION: </a:t>
            </a:r>
            <a:r>
              <a:rPr lang="en-US" dirty="0"/>
              <a:t>Heavy Use Area Protection is used to stabilize a ground surface that is frequently and intensively used by people, animals, or vehicles. </a:t>
            </a:r>
          </a:p>
          <a:p>
            <a:endParaRPr lang="en-US" dirty="0"/>
          </a:p>
          <a:p>
            <a:r>
              <a:rPr lang="en-US" b="1" dirty="0"/>
              <a:t>PURPOSE: </a:t>
            </a:r>
            <a:r>
              <a:rPr lang="en-US" dirty="0"/>
              <a:t>Heavy Use Area Protection is used: • To provide a stable, non-eroding surface for areas frequently used by animals, people or vehicles • To protect or improve water quality </a:t>
            </a:r>
            <a:r>
              <a:rPr lang="en-US" dirty="0">
                <a:hlinkClick r:id="rId3"/>
              </a:rPr>
              <a:t>https://www.nrcs.usda.gov/Internet/FSE_DOCUMENTS/stelprdb1263184.pdf</a:t>
            </a:r>
            <a:r>
              <a:rPr lang="en-US" dirty="0"/>
              <a:t> </a:t>
            </a:r>
          </a:p>
        </p:txBody>
      </p:sp>
      <p:sp>
        <p:nvSpPr>
          <p:cNvPr id="5" name="TextBox 4">
            <a:extLst>
              <a:ext uri="{FF2B5EF4-FFF2-40B4-BE49-F238E27FC236}">
                <a16:creationId xmlns:a16="http://schemas.microsoft.com/office/drawing/2014/main" id="{F854EE21-4892-4FE4-9ACE-DC3BCD704EDE}"/>
              </a:ext>
            </a:extLst>
          </p:cNvPr>
          <p:cNvSpPr txBox="1"/>
          <p:nvPr/>
        </p:nvSpPr>
        <p:spPr>
          <a:xfrm>
            <a:off x="6024547" y="1554549"/>
            <a:ext cx="2899650" cy="369332"/>
          </a:xfrm>
          <a:prstGeom prst="rect">
            <a:avLst/>
          </a:prstGeom>
          <a:noFill/>
        </p:spPr>
        <p:txBody>
          <a:bodyPr wrap="square" rtlCol="0">
            <a:spAutoFit/>
          </a:bodyPr>
          <a:lstStyle/>
          <a:p>
            <a:r>
              <a:rPr lang="en-US" dirty="0">
                <a:highlight>
                  <a:srgbClr val="FFFF00"/>
                </a:highlight>
              </a:rPr>
              <a:t>Find original documentation</a:t>
            </a:r>
          </a:p>
        </p:txBody>
      </p:sp>
      <p:sp>
        <p:nvSpPr>
          <p:cNvPr id="4" name="Rectangle 3">
            <a:extLst>
              <a:ext uri="{FF2B5EF4-FFF2-40B4-BE49-F238E27FC236}">
                <a16:creationId xmlns:a16="http://schemas.microsoft.com/office/drawing/2014/main" id="{91B70CBD-5593-4B4A-BE03-806AE14309D3}"/>
              </a:ext>
            </a:extLst>
          </p:cNvPr>
          <p:cNvSpPr/>
          <p:nvPr/>
        </p:nvSpPr>
        <p:spPr>
          <a:xfrm>
            <a:off x="711756" y="2068075"/>
            <a:ext cx="7169975" cy="923330"/>
          </a:xfrm>
          <a:prstGeom prst="rect">
            <a:avLst/>
          </a:prstGeom>
          <a:ln w="9525">
            <a:solidFill>
              <a:schemeClr val="tx1"/>
            </a:solidFill>
          </a:ln>
        </p:spPr>
        <p:txBody>
          <a:bodyPr wrap="square">
            <a:spAutoFit/>
          </a:bodyPr>
          <a:lstStyle/>
          <a:p>
            <a:pPr lvl="1"/>
            <a:r>
              <a:rPr lang="en-US" b="1" dirty="0"/>
              <a:t>Heavy Use Area Protection (NRCS 561):</a:t>
            </a:r>
          </a:p>
          <a:p>
            <a:pPr lvl="2">
              <a:buFont typeface="Wingdings" panose="05000000000000000000" pitchFamily="2" charset="2"/>
              <a:buChar char="q"/>
            </a:pPr>
            <a:r>
              <a:rPr lang="en-US" dirty="0"/>
              <a:t>Heavy Use Area Protection HUAP is not currently credited</a:t>
            </a:r>
          </a:p>
          <a:p>
            <a:pPr lvl="2">
              <a:buFont typeface="Wingdings" panose="05000000000000000000" pitchFamily="2" charset="2"/>
              <a:buChar char="q"/>
            </a:pPr>
            <a:r>
              <a:rPr lang="en-US" dirty="0"/>
              <a:t>HUAP should be synonymous to Loafing Lot Management BMP </a:t>
            </a:r>
          </a:p>
        </p:txBody>
      </p:sp>
      <p:sp>
        <p:nvSpPr>
          <p:cNvPr id="8" name="Rectangle 7">
            <a:extLst>
              <a:ext uri="{FF2B5EF4-FFF2-40B4-BE49-F238E27FC236}">
                <a16:creationId xmlns:a16="http://schemas.microsoft.com/office/drawing/2014/main" id="{FDEF36BC-6C5A-4BAE-B0F2-C5CE23AF5500}"/>
              </a:ext>
            </a:extLst>
          </p:cNvPr>
          <p:cNvSpPr/>
          <p:nvPr/>
        </p:nvSpPr>
        <p:spPr>
          <a:xfrm>
            <a:off x="772587" y="5987207"/>
            <a:ext cx="10754396" cy="646331"/>
          </a:xfrm>
          <a:prstGeom prst="rect">
            <a:avLst/>
          </a:prstGeom>
          <a:solidFill>
            <a:schemeClr val="accent2">
              <a:lumMod val="20000"/>
              <a:lumOff val="80000"/>
            </a:schemeClr>
          </a:solidFill>
          <a:ln w="28575">
            <a:solidFill>
              <a:schemeClr val="tx1"/>
            </a:solidFill>
          </a:ln>
        </p:spPr>
        <p:txBody>
          <a:bodyPr wrap="square">
            <a:spAutoFit/>
          </a:bodyPr>
          <a:lstStyle/>
          <a:p>
            <a:r>
              <a:rPr lang="en-US" dirty="0">
                <a:solidFill>
                  <a:srgbClr val="000000"/>
                </a:solidFill>
                <a:latin typeface="Gill Sans MT" panose="020B0502020104020203" pitchFamily="34" charset="0"/>
              </a:rPr>
              <a:t>All BMP effectiveness estimates are subject to potential future reviews according to the availability of new scientific information and CBP partnership needs, as defined in the </a:t>
            </a:r>
            <a:r>
              <a:rPr lang="en-US" dirty="0">
                <a:solidFill>
                  <a:srgbClr val="0562C1"/>
                </a:solidFill>
                <a:latin typeface="Gill Sans MT" panose="020B0502020104020203" pitchFamily="34" charset="0"/>
              </a:rPr>
              <a:t>BMP Review Protocol</a:t>
            </a:r>
            <a:r>
              <a:rPr lang="en-US" dirty="0">
                <a:solidFill>
                  <a:srgbClr val="000000"/>
                </a:solidFill>
                <a:latin typeface="Gill Sans MT" panose="020B0502020104020203" pitchFamily="34" charset="0"/>
              </a:rPr>
              <a:t>. </a:t>
            </a:r>
            <a:endParaRPr lang="en-US" dirty="0"/>
          </a:p>
        </p:txBody>
      </p:sp>
    </p:spTree>
    <p:extLst>
      <p:ext uri="{BB962C8B-B14F-4D97-AF65-F5344CB8AC3E}">
        <p14:creationId xmlns:p14="http://schemas.microsoft.com/office/powerpoint/2010/main" val="20711538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C990A-3271-4108-9BE7-018A99FC74F5}"/>
              </a:ext>
            </a:extLst>
          </p:cNvPr>
          <p:cNvSpPr>
            <a:spLocks noGrp="1"/>
          </p:cNvSpPr>
          <p:nvPr>
            <p:ph type="title"/>
          </p:nvPr>
        </p:nvSpPr>
        <p:spPr>
          <a:xfrm>
            <a:off x="854242" y="0"/>
            <a:ext cx="10515600" cy="1142833"/>
          </a:xfrm>
        </p:spPr>
        <p:txBody>
          <a:bodyPr/>
          <a:lstStyle/>
          <a:p>
            <a:r>
              <a:rPr lang="en-US" dirty="0"/>
              <a:t>Heavy Use Area Protection (HUAP)</a:t>
            </a:r>
          </a:p>
        </p:txBody>
      </p:sp>
      <p:sp>
        <p:nvSpPr>
          <p:cNvPr id="5" name="Content Placeholder 4">
            <a:extLst>
              <a:ext uri="{FF2B5EF4-FFF2-40B4-BE49-F238E27FC236}">
                <a16:creationId xmlns:a16="http://schemas.microsoft.com/office/drawing/2014/main" id="{524AF33F-F07F-4001-AA5D-B9B966FB036D}"/>
              </a:ext>
            </a:extLst>
          </p:cNvPr>
          <p:cNvSpPr>
            <a:spLocks noGrp="1"/>
          </p:cNvSpPr>
          <p:nvPr>
            <p:ph idx="1"/>
          </p:nvPr>
        </p:nvSpPr>
        <p:spPr>
          <a:xfrm>
            <a:off x="806115" y="895182"/>
            <a:ext cx="10515600" cy="1094039"/>
          </a:xfrm>
        </p:spPr>
        <p:txBody>
          <a:bodyPr>
            <a:normAutofit/>
          </a:bodyPr>
          <a:lstStyle/>
          <a:p>
            <a:r>
              <a:rPr lang="en-US" sz="1600" b="1" dirty="0"/>
              <a:t>AWMS BMP defined herein is more reflective of storage and the ability to effectively collect and store – or recover – manure for subsequent field application, transport, or use in association with other “barnyard” BMPs.</a:t>
            </a:r>
            <a:r>
              <a:rPr lang="en-US" sz="1600" dirty="0"/>
              <a:t> </a:t>
            </a:r>
          </a:p>
          <a:p>
            <a:r>
              <a:rPr lang="en-US" sz="1600" b="1" i="1" dirty="0"/>
              <a:t>not sufficient information to estimate their specific impact to overall recoverability- poultry pads</a:t>
            </a:r>
            <a:endParaRPr lang="en-US" sz="1600" dirty="0"/>
          </a:p>
        </p:txBody>
      </p:sp>
      <p:sp>
        <p:nvSpPr>
          <p:cNvPr id="6" name="TextBox 5">
            <a:extLst>
              <a:ext uri="{FF2B5EF4-FFF2-40B4-BE49-F238E27FC236}">
                <a16:creationId xmlns:a16="http://schemas.microsoft.com/office/drawing/2014/main" id="{55CC6949-FCCA-482F-8889-BD8A37835A78}"/>
              </a:ext>
            </a:extLst>
          </p:cNvPr>
          <p:cNvSpPr txBox="1"/>
          <p:nvPr/>
        </p:nvSpPr>
        <p:spPr>
          <a:xfrm>
            <a:off x="834191" y="1892970"/>
            <a:ext cx="10972800" cy="5047536"/>
          </a:xfrm>
          <a:prstGeom prst="rect">
            <a:avLst/>
          </a:prstGeom>
          <a:noFill/>
        </p:spPr>
        <p:txBody>
          <a:bodyPr wrap="square" rtlCol="0">
            <a:spAutoFit/>
          </a:bodyPr>
          <a:lstStyle/>
          <a:p>
            <a:r>
              <a:rPr lang="en-US" sz="1600" b="1" dirty="0"/>
              <a:t>SUGGESTED ACTION: </a:t>
            </a:r>
            <a:endParaRPr lang="en-US" sz="1600" dirty="0"/>
          </a:p>
          <a:p>
            <a:r>
              <a:rPr lang="en-US" sz="1600" dirty="0"/>
              <a:t>Schedule a review of how the Barnyard BMPs are related, applied, and if there is any way to split out NRCS CPS 561 as creditable with CBPO staff and </a:t>
            </a:r>
            <a:r>
              <a:rPr lang="en-US" sz="1600" dirty="0" err="1"/>
              <a:t>AgWG</a:t>
            </a:r>
            <a:r>
              <a:rPr lang="en-US" sz="1600" dirty="0"/>
              <a:t>.</a:t>
            </a:r>
          </a:p>
          <a:p>
            <a:r>
              <a:rPr lang="en-US" sz="1600" dirty="0"/>
              <a:t> </a:t>
            </a:r>
          </a:p>
          <a:p>
            <a:r>
              <a:rPr lang="en-US" sz="1600" b="1" dirty="0"/>
              <a:t>CHALLENGE: </a:t>
            </a:r>
            <a:endParaRPr lang="en-US" sz="1600" dirty="0"/>
          </a:p>
          <a:p>
            <a:pPr lvl="0"/>
            <a:r>
              <a:rPr lang="en-US" sz="1600" dirty="0"/>
              <a:t>State concerns overlap with CBP partnership-approved Expert Panel recommendations. Guidance needed from Water Quality GIT.</a:t>
            </a:r>
          </a:p>
          <a:p>
            <a:r>
              <a:rPr lang="en-US" sz="1600" dirty="0"/>
              <a:t> </a:t>
            </a:r>
          </a:p>
          <a:p>
            <a:r>
              <a:rPr lang="en-US" sz="1600" b="1" dirty="0"/>
              <a:t> </a:t>
            </a:r>
            <a:r>
              <a:rPr lang="en-US" sz="1600" i="1" u="sng" dirty="0"/>
              <a:t>CAST-21 (Sept 2021) </a:t>
            </a:r>
            <a:endParaRPr lang="en-US" sz="1600" dirty="0"/>
          </a:p>
          <a:p>
            <a:r>
              <a:rPr lang="en-US" sz="1600" b="1" dirty="0"/>
              <a:t>Discussion:</a:t>
            </a:r>
            <a:r>
              <a:rPr lang="en-US" sz="1600" dirty="0"/>
              <a:t> Yes, </a:t>
            </a:r>
            <a:r>
              <a:rPr lang="en-US" sz="1600" dirty="0" err="1"/>
              <a:t>AgWG</a:t>
            </a:r>
            <a:r>
              <a:rPr lang="en-US" sz="1600" dirty="0"/>
              <a:t> review and WQGIT guidance </a:t>
            </a:r>
          </a:p>
          <a:p>
            <a:r>
              <a:rPr lang="en-US" sz="1600" b="1" dirty="0"/>
              <a:t>Change</a:t>
            </a:r>
            <a:r>
              <a:rPr lang="en-US" sz="1600" dirty="0"/>
              <a:t>: Unlikely, due to CBP partnership-approved mechanics of the Phase 6 CBWM &amp; need for thorough examination of impacts of such changes.</a:t>
            </a:r>
          </a:p>
          <a:p>
            <a:r>
              <a:rPr lang="en-US" sz="1600" dirty="0"/>
              <a:t> </a:t>
            </a:r>
          </a:p>
          <a:p>
            <a:r>
              <a:rPr lang="en-US" sz="1600" i="1" u="sng" dirty="0"/>
              <a:t>CAST-23 (Sept 2023)</a:t>
            </a:r>
            <a:endParaRPr lang="en-US" sz="1600" dirty="0"/>
          </a:p>
          <a:p>
            <a:r>
              <a:rPr lang="en-US" sz="1600" b="1" dirty="0"/>
              <a:t>Discussion:</a:t>
            </a:r>
            <a:r>
              <a:rPr lang="en-US" sz="1600" dirty="0"/>
              <a:t> Yes, </a:t>
            </a:r>
            <a:r>
              <a:rPr lang="en-US" sz="1600" dirty="0" err="1"/>
              <a:t>AgWG</a:t>
            </a:r>
            <a:r>
              <a:rPr lang="en-US" sz="1600" dirty="0"/>
              <a:t> review and WQGIT guidance</a:t>
            </a:r>
          </a:p>
          <a:p>
            <a:r>
              <a:rPr lang="en-US" sz="1600" b="1" dirty="0"/>
              <a:t>Change:</a:t>
            </a:r>
            <a:r>
              <a:rPr lang="en-US" sz="1600" dirty="0"/>
              <a:t> See above</a:t>
            </a:r>
          </a:p>
          <a:p>
            <a:r>
              <a:rPr lang="en-US" sz="1600" dirty="0"/>
              <a:t> </a:t>
            </a:r>
          </a:p>
          <a:p>
            <a:r>
              <a:rPr lang="en-US" sz="1600" i="1" u="sng" dirty="0"/>
              <a:t>Future Watershed Model?</a:t>
            </a:r>
            <a:r>
              <a:rPr lang="en-US" sz="1600" dirty="0"/>
              <a:t> </a:t>
            </a:r>
          </a:p>
          <a:p>
            <a:r>
              <a:rPr lang="en-US" sz="1600" b="1" dirty="0"/>
              <a:t>Discussion:</a:t>
            </a:r>
            <a:r>
              <a:rPr lang="en-US" sz="1600" dirty="0"/>
              <a:t> Yes, as part of full review of ag inputs &amp; modeling approaches.</a:t>
            </a:r>
          </a:p>
          <a:p>
            <a:r>
              <a:rPr lang="en-US" sz="1600" b="1" dirty="0"/>
              <a:t>Change:</a:t>
            </a:r>
            <a:r>
              <a:rPr lang="en-US" sz="1600" dirty="0"/>
              <a:t> Possible</a:t>
            </a:r>
          </a:p>
          <a:p>
            <a:endParaRPr lang="en-US" dirty="0"/>
          </a:p>
        </p:txBody>
      </p:sp>
    </p:spTree>
    <p:extLst>
      <p:ext uri="{BB962C8B-B14F-4D97-AF65-F5344CB8AC3E}">
        <p14:creationId xmlns:p14="http://schemas.microsoft.com/office/powerpoint/2010/main" val="3010376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343EC5E-2E51-4D7A-9D2F-E41C3316310F}"/>
              </a:ext>
            </a:extLst>
          </p:cNvPr>
          <p:cNvPicPr>
            <a:picLocks noChangeAspect="1"/>
          </p:cNvPicPr>
          <p:nvPr/>
        </p:nvPicPr>
        <p:blipFill>
          <a:blip r:embed="rId2"/>
          <a:stretch>
            <a:fillRect/>
          </a:stretch>
        </p:blipFill>
        <p:spPr>
          <a:xfrm>
            <a:off x="1860884" y="64168"/>
            <a:ext cx="9809431" cy="6886376"/>
          </a:xfrm>
          <a:prstGeom prst="rect">
            <a:avLst/>
          </a:prstGeom>
        </p:spPr>
      </p:pic>
    </p:spTree>
    <p:extLst>
      <p:ext uri="{BB962C8B-B14F-4D97-AF65-F5344CB8AC3E}">
        <p14:creationId xmlns:p14="http://schemas.microsoft.com/office/powerpoint/2010/main" val="4251899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61ED2-2C33-4282-B69D-DFFA611539AC}"/>
              </a:ext>
            </a:extLst>
          </p:cNvPr>
          <p:cNvSpPr>
            <a:spLocks noGrp="1"/>
          </p:cNvSpPr>
          <p:nvPr>
            <p:ph type="title"/>
          </p:nvPr>
        </p:nvSpPr>
        <p:spPr>
          <a:xfrm>
            <a:off x="884222" y="32084"/>
            <a:ext cx="7917873" cy="721895"/>
          </a:xfrm>
        </p:spPr>
        <p:txBody>
          <a:bodyPr>
            <a:normAutofit fontScale="90000"/>
          </a:bodyPr>
          <a:lstStyle/>
          <a:p>
            <a:br>
              <a:rPr lang="en-US" sz="3600" dirty="0"/>
            </a:br>
            <a:r>
              <a:rPr lang="en-US" sz="3600" b="1" dirty="0"/>
              <a:t>CAST-21 Workplan (Working Draft)</a:t>
            </a:r>
            <a:br>
              <a:rPr lang="en-US" dirty="0"/>
            </a:br>
            <a:r>
              <a:rPr lang="en-US" sz="1600" i="1" dirty="0"/>
              <a:t>*A</a:t>
            </a:r>
            <a:r>
              <a:rPr lang="en-US" sz="1800" i="1" dirty="0"/>
              <a:t>pproved data and method changes need to be finalized through the WQGIT by Sept. 1, 2021*    </a:t>
            </a:r>
            <a:br>
              <a:rPr lang="en-US" dirty="0"/>
            </a:br>
            <a:endParaRPr lang="en-US" dirty="0"/>
          </a:p>
        </p:txBody>
      </p:sp>
      <p:graphicFrame>
        <p:nvGraphicFramePr>
          <p:cNvPr id="5" name="Table 5">
            <a:extLst>
              <a:ext uri="{FF2B5EF4-FFF2-40B4-BE49-F238E27FC236}">
                <a16:creationId xmlns:a16="http://schemas.microsoft.com/office/drawing/2014/main" id="{304D9D5F-A933-4C68-94F7-ADDB6419DE26}"/>
              </a:ext>
            </a:extLst>
          </p:cNvPr>
          <p:cNvGraphicFramePr>
            <a:graphicFrameLocks noGrp="1"/>
          </p:cNvGraphicFramePr>
          <p:nvPr>
            <p:extLst>
              <p:ext uri="{D42A27DB-BD31-4B8C-83A1-F6EECF244321}">
                <p14:modId xmlns:p14="http://schemas.microsoft.com/office/powerpoint/2010/main" val="2043956302"/>
              </p:ext>
            </p:extLst>
          </p:nvPr>
        </p:nvGraphicFramePr>
        <p:xfrm>
          <a:off x="433138" y="974811"/>
          <a:ext cx="11277600" cy="5790401"/>
        </p:xfrm>
        <a:graphic>
          <a:graphicData uri="http://schemas.openxmlformats.org/drawingml/2006/table">
            <a:tbl>
              <a:tblPr firstRow="1" bandRow="1">
                <a:tableStyleId>{5C22544A-7EE6-4342-B048-85BDC9FD1C3A}</a:tableStyleId>
              </a:tblPr>
              <a:tblGrid>
                <a:gridCol w="5002686">
                  <a:extLst>
                    <a:ext uri="{9D8B030D-6E8A-4147-A177-3AD203B41FA5}">
                      <a16:colId xmlns:a16="http://schemas.microsoft.com/office/drawing/2014/main" val="2008528703"/>
                    </a:ext>
                  </a:extLst>
                </a:gridCol>
                <a:gridCol w="6274914">
                  <a:extLst>
                    <a:ext uri="{9D8B030D-6E8A-4147-A177-3AD203B41FA5}">
                      <a16:colId xmlns:a16="http://schemas.microsoft.com/office/drawing/2014/main" val="997408327"/>
                    </a:ext>
                  </a:extLst>
                </a:gridCol>
              </a:tblGrid>
              <a:tr h="268726">
                <a:tc>
                  <a:txBody>
                    <a:bodyPr/>
                    <a:lstStyle/>
                    <a:p>
                      <a:r>
                        <a:rPr lang="en-US" dirty="0"/>
                        <a:t>KEY ACTION</a:t>
                      </a:r>
                    </a:p>
                  </a:txBody>
                  <a:tcPr/>
                </a:tc>
                <a:tc>
                  <a:txBody>
                    <a:bodyPr/>
                    <a:lstStyle/>
                    <a:p>
                      <a:r>
                        <a:rPr lang="en-US" dirty="0"/>
                        <a:t>STATUS</a:t>
                      </a:r>
                    </a:p>
                  </a:txBody>
                  <a:tcPr/>
                </a:tc>
                <a:extLst>
                  <a:ext uri="{0D108BD9-81ED-4DB2-BD59-A6C34878D82A}">
                    <a16:rowId xmlns:a16="http://schemas.microsoft.com/office/drawing/2014/main" val="4090421313"/>
                  </a:ext>
                </a:extLst>
              </a:tr>
              <a:tr h="584482">
                <a:tc>
                  <a:txBody>
                    <a:bodyPr/>
                    <a:lstStyle/>
                    <a:p>
                      <a:pPr marL="0" indent="0">
                        <a:buNone/>
                      </a:pPr>
                      <a:r>
                        <a:rPr lang="en-US" sz="1600" b="1" dirty="0"/>
                        <a:t>Task 1: </a:t>
                      </a:r>
                      <a:r>
                        <a:rPr lang="en-US" sz="1600" dirty="0"/>
                        <a:t>Updates to data &amp; methods that typically occur every 2 years.</a:t>
                      </a:r>
                    </a:p>
                  </a:txBody>
                  <a:tcPr/>
                </a:tc>
                <a:tc>
                  <a:txBody>
                    <a:bodyPr/>
                    <a:lstStyle/>
                    <a:p>
                      <a:pPr marL="285750" indent="-285750">
                        <a:buFont typeface="Arial" panose="020B0604020202020204" pitchFamily="34" charset="0"/>
                        <a:buChar char="•"/>
                      </a:pPr>
                      <a:r>
                        <a:rPr lang="en-US" sz="1600" dirty="0"/>
                        <a:t>On-going </a:t>
                      </a:r>
                    </a:p>
                    <a:p>
                      <a:pPr marL="285750" indent="-285750">
                        <a:buFont typeface="Arial" panose="020B0604020202020204" pitchFamily="34" charset="0"/>
                        <a:buChar char="•"/>
                      </a:pPr>
                      <a:r>
                        <a:rPr lang="en-US" sz="1600" dirty="0"/>
                        <a:t>In process: “Rules of the Road” document for data submissions</a:t>
                      </a:r>
                    </a:p>
                  </a:txBody>
                  <a:tcPr/>
                </a:tc>
                <a:extLst>
                  <a:ext uri="{0D108BD9-81ED-4DB2-BD59-A6C34878D82A}">
                    <a16:rowId xmlns:a16="http://schemas.microsoft.com/office/drawing/2014/main" val="764725429"/>
                  </a:ext>
                </a:extLst>
              </a:tr>
              <a:tr h="5374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Task 2: </a:t>
                      </a:r>
                      <a:r>
                        <a:rPr lang="en-US" sz="1600" dirty="0"/>
                        <a:t>Investigate alternative forecasting methods for ag land uses &amp; animals</a:t>
                      </a:r>
                    </a:p>
                  </a:txBody>
                  <a:tcPr/>
                </a:tc>
                <a:tc>
                  <a:txBody>
                    <a:bodyPr/>
                    <a:lstStyle/>
                    <a:p>
                      <a:pPr marL="285750" indent="-285750">
                        <a:buFont typeface="Arial" panose="020B0604020202020204" pitchFamily="34" charset="0"/>
                        <a:buChar char="•"/>
                      </a:pPr>
                      <a:r>
                        <a:rPr lang="en-US" sz="1600" dirty="0"/>
                        <a:t>In process</a:t>
                      </a:r>
                    </a:p>
                    <a:p>
                      <a:pPr marL="285750" indent="-285750">
                        <a:buFont typeface="Arial" panose="020B0604020202020204" pitchFamily="34" charset="0"/>
                        <a:buChar char="•"/>
                      </a:pPr>
                      <a:r>
                        <a:rPr lang="en-US" sz="1600" dirty="0">
                          <a:highlight>
                            <a:srgbClr val="FFFF00"/>
                          </a:highlight>
                        </a:rPr>
                        <a:t>Nov </a:t>
                      </a:r>
                      <a:r>
                        <a:rPr lang="en-US" sz="1600" dirty="0" err="1">
                          <a:highlight>
                            <a:srgbClr val="FFFF00"/>
                          </a:highlight>
                        </a:rPr>
                        <a:t>AgWG</a:t>
                      </a:r>
                      <a:r>
                        <a:rPr lang="en-US" sz="1600" dirty="0">
                          <a:highlight>
                            <a:srgbClr val="FFFF00"/>
                          </a:highlight>
                        </a:rPr>
                        <a:t>: CBPO presentation on 4 methods of forecasting</a:t>
                      </a:r>
                    </a:p>
                  </a:txBody>
                  <a:tcPr/>
                </a:tc>
                <a:extLst>
                  <a:ext uri="{0D108BD9-81ED-4DB2-BD59-A6C34878D82A}">
                    <a16:rowId xmlns:a16="http://schemas.microsoft.com/office/drawing/2014/main" val="2298099955"/>
                  </a:ext>
                </a:extLst>
              </a:tr>
              <a:tr h="505969">
                <a:tc>
                  <a:txBody>
                    <a:bodyPr/>
                    <a:lstStyle/>
                    <a:p>
                      <a:pPr marL="0" indent="0">
                        <a:buNone/>
                      </a:pPr>
                      <a:r>
                        <a:rPr lang="en-US" sz="1600" b="1" dirty="0"/>
                        <a:t>Task 3: </a:t>
                      </a:r>
                      <a:r>
                        <a:rPr lang="en-US" sz="1600" dirty="0"/>
                        <a:t>Investigate 2012-2017 Ag Census change for fallow/idle acres</a:t>
                      </a:r>
                    </a:p>
                  </a:txBody>
                  <a:tcPr/>
                </a:tc>
                <a:tc>
                  <a:txBody>
                    <a:bodyPr/>
                    <a:lstStyle/>
                    <a:p>
                      <a:pPr marL="285750" indent="-285750">
                        <a:buFont typeface="Arial" panose="020B0604020202020204" pitchFamily="34" charset="0"/>
                        <a:buChar char="•"/>
                      </a:pPr>
                      <a:r>
                        <a:rPr lang="en-US" sz="1600" dirty="0"/>
                        <a:t>In process</a:t>
                      </a:r>
                    </a:p>
                    <a:p>
                      <a:pPr marL="285750" indent="-285750">
                        <a:buFont typeface="Arial" panose="020B0604020202020204" pitchFamily="34" charset="0"/>
                        <a:buChar char="•"/>
                      </a:pPr>
                      <a:r>
                        <a:rPr lang="en-US" sz="1600" dirty="0" err="1">
                          <a:highlight>
                            <a:srgbClr val="FFFF00"/>
                          </a:highlight>
                        </a:rPr>
                        <a:t>AgWG</a:t>
                      </a:r>
                      <a:r>
                        <a:rPr lang="en-US" sz="1600" dirty="0">
                          <a:highlight>
                            <a:srgbClr val="FFFF00"/>
                          </a:highlight>
                        </a:rPr>
                        <a:t> presentation Sept 17: seeking guidance from membership (Dave </a:t>
                      </a:r>
                      <a:r>
                        <a:rPr lang="en-US" sz="1600" dirty="0" err="1">
                          <a:highlight>
                            <a:srgbClr val="FFFF00"/>
                          </a:highlight>
                        </a:rPr>
                        <a:t>Montali</a:t>
                      </a:r>
                      <a:r>
                        <a:rPr lang="en-US" sz="1600" dirty="0">
                          <a:highlight>
                            <a:srgbClr val="FFFF00"/>
                          </a:highlight>
                        </a:rPr>
                        <a:t>)</a:t>
                      </a:r>
                    </a:p>
                  </a:txBody>
                  <a:tcPr/>
                </a:tc>
                <a:extLst>
                  <a:ext uri="{0D108BD9-81ED-4DB2-BD59-A6C34878D82A}">
                    <a16:rowId xmlns:a16="http://schemas.microsoft.com/office/drawing/2014/main" val="2304449023"/>
                  </a:ext>
                </a:extLst>
              </a:tr>
              <a:tr h="551227">
                <a:tc>
                  <a:txBody>
                    <a:bodyPr/>
                    <a:lstStyle/>
                    <a:p>
                      <a:pPr marL="0" indent="0">
                        <a:buNone/>
                      </a:pPr>
                      <a:r>
                        <a:rPr lang="en-US" sz="1600" b="1" dirty="0"/>
                        <a:t>Task 4: </a:t>
                      </a:r>
                      <a:r>
                        <a:rPr lang="en-US" sz="1600" dirty="0"/>
                        <a:t>Investigate use of latest landcover &amp; LiDAR imagery to better define changes in total ag (&amp; other land use) acres</a:t>
                      </a:r>
                    </a:p>
                  </a:txBody>
                  <a:tcPr/>
                </a:tc>
                <a:tc>
                  <a:txBody>
                    <a:bodyPr/>
                    <a:lstStyle/>
                    <a:p>
                      <a:pPr marL="285750" indent="-285750">
                        <a:buFont typeface="Arial" panose="020B0604020202020204" pitchFamily="34" charset="0"/>
                        <a:buChar char="•"/>
                      </a:pPr>
                      <a:r>
                        <a:rPr lang="en-US" sz="1600" dirty="0"/>
                        <a:t>In process </a:t>
                      </a:r>
                    </a:p>
                    <a:p>
                      <a:pPr marL="285750" indent="-285750">
                        <a:buFont typeface="Arial" panose="020B0604020202020204" pitchFamily="34" charset="0"/>
                        <a:buChar char="•"/>
                      </a:pPr>
                      <a:r>
                        <a:rPr lang="en-US" sz="1600" dirty="0">
                          <a:highlight>
                            <a:srgbClr val="FFFF00"/>
                          </a:highlight>
                        </a:rPr>
                        <a:t>Oct </a:t>
                      </a:r>
                      <a:r>
                        <a:rPr lang="en-US" sz="1600" dirty="0" err="1">
                          <a:highlight>
                            <a:srgbClr val="FFFF00"/>
                          </a:highlight>
                        </a:rPr>
                        <a:t>AgWG</a:t>
                      </a:r>
                      <a:r>
                        <a:rPr lang="en-US" sz="1600" dirty="0">
                          <a:highlight>
                            <a:srgbClr val="FFFF00"/>
                          </a:highlight>
                        </a:rPr>
                        <a:t>: P. Claggett, USGS &amp; J.</a:t>
                      </a:r>
                      <a:r>
                        <a:rPr lang="en-US" sz="1600" kern="1200" dirty="0">
                          <a:solidFill>
                            <a:schemeClr val="dk1"/>
                          </a:solidFill>
                          <a:effectLst/>
                          <a:highlight>
                            <a:srgbClr val="FFFF00"/>
                          </a:highlight>
                          <a:latin typeface="+mn-lt"/>
                          <a:ea typeface="+mn-ea"/>
                          <a:cs typeface="+mn-cs"/>
                        </a:rPr>
                        <a:t> </a:t>
                      </a:r>
                      <a:r>
                        <a:rPr lang="en-US" sz="1600" kern="1200" dirty="0" err="1">
                          <a:solidFill>
                            <a:schemeClr val="dk1"/>
                          </a:solidFill>
                          <a:effectLst/>
                          <a:highlight>
                            <a:srgbClr val="FFFF00"/>
                          </a:highlight>
                          <a:latin typeface="+mn-lt"/>
                          <a:ea typeface="+mn-ea"/>
                          <a:cs typeface="+mn-cs"/>
                        </a:rPr>
                        <a:t>Czawlytko</a:t>
                      </a:r>
                      <a:r>
                        <a:rPr lang="en-US" sz="1600" kern="1200" dirty="0">
                          <a:solidFill>
                            <a:schemeClr val="dk1"/>
                          </a:solidFill>
                          <a:effectLst/>
                          <a:highlight>
                            <a:srgbClr val="FFFF00"/>
                          </a:highlight>
                          <a:latin typeface="+mn-lt"/>
                          <a:ea typeface="+mn-ea"/>
                          <a:cs typeface="+mn-cs"/>
                        </a:rPr>
                        <a:t>, Chesapeake Conservancy</a:t>
                      </a:r>
                      <a:endParaRPr lang="en-US" sz="1600" dirty="0">
                        <a:highlight>
                          <a:srgbClr val="FFFF00"/>
                        </a:highlight>
                      </a:endParaRPr>
                    </a:p>
                    <a:p>
                      <a:pPr marL="285750" indent="-285750">
                        <a:buFont typeface="Arial" panose="020B0604020202020204" pitchFamily="34" charset="0"/>
                        <a:buChar char="•"/>
                      </a:pPr>
                      <a:r>
                        <a:rPr lang="en-US" sz="1600" dirty="0">
                          <a:highlight>
                            <a:srgbClr val="FFFF00"/>
                          </a:highlight>
                        </a:rPr>
                        <a:t>Return in Jan/Feb 2021 for decision</a:t>
                      </a:r>
                      <a:r>
                        <a:rPr lang="en-US" sz="1600" dirty="0"/>
                        <a:t>)</a:t>
                      </a:r>
                    </a:p>
                  </a:txBody>
                  <a:tcPr/>
                </a:tc>
                <a:extLst>
                  <a:ext uri="{0D108BD9-81ED-4DB2-BD59-A6C34878D82A}">
                    <a16:rowId xmlns:a16="http://schemas.microsoft.com/office/drawing/2014/main" val="2578747847"/>
                  </a:ext>
                </a:extLst>
              </a:tr>
              <a:tr h="52647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Task 5: </a:t>
                      </a:r>
                      <a:r>
                        <a:rPr lang="en-US" sz="1600" b="0" i="0" dirty="0"/>
                        <a:t>I</a:t>
                      </a:r>
                      <a:r>
                        <a:rPr lang="en-US" sz="1600" dirty="0"/>
                        <a:t>nvestigate alternatives for double-crop acre estimates</a:t>
                      </a:r>
                    </a:p>
                  </a:txBody>
                  <a:tcPr/>
                </a:tc>
                <a:tc>
                  <a:txBody>
                    <a:bodyPr/>
                    <a:lstStyle/>
                    <a:p>
                      <a:pPr marL="285750" indent="-285750">
                        <a:buFont typeface="Arial" panose="020B0604020202020204" pitchFamily="34" charset="0"/>
                        <a:buChar char="•"/>
                      </a:pPr>
                      <a:r>
                        <a:rPr lang="en-US" sz="1600" dirty="0"/>
                        <a:t>On-going </a:t>
                      </a:r>
                    </a:p>
                    <a:p>
                      <a:pPr marL="285750" indent="-285750">
                        <a:buFont typeface="Arial" panose="020B0604020202020204" pitchFamily="34" charset="0"/>
                        <a:buChar char="•"/>
                      </a:pPr>
                      <a:r>
                        <a:rPr lang="en-US" sz="1600" dirty="0">
                          <a:highlight>
                            <a:srgbClr val="FFFF00"/>
                          </a:highlight>
                        </a:rPr>
                        <a:t>Oct </a:t>
                      </a:r>
                      <a:r>
                        <a:rPr lang="en-US" sz="1600" dirty="0" err="1">
                          <a:highlight>
                            <a:srgbClr val="FFFF00"/>
                          </a:highlight>
                        </a:rPr>
                        <a:t>AgWG</a:t>
                      </a:r>
                      <a:r>
                        <a:rPr lang="en-US" sz="1600" dirty="0">
                          <a:highlight>
                            <a:srgbClr val="FFFF00"/>
                          </a:highlight>
                        </a:rPr>
                        <a:t>: Olivia Devereux, Devereux Consulting</a:t>
                      </a:r>
                    </a:p>
                  </a:txBody>
                  <a:tcPr/>
                </a:tc>
                <a:extLst>
                  <a:ext uri="{0D108BD9-81ED-4DB2-BD59-A6C34878D82A}">
                    <a16:rowId xmlns:a16="http://schemas.microsoft.com/office/drawing/2014/main" val="2474277104"/>
                  </a:ext>
                </a:extLst>
              </a:tr>
              <a:tr h="4895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Task 6: </a:t>
                      </a:r>
                      <a:r>
                        <a:rPr lang="en-US" sz="1600" dirty="0"/>
                        <a:t>Consider supplemental NM for soybeans</a:t>
                      </a:r>
                    </a:p>
                  </a:txBody>
                  <a:tcPr/>
                </a:tc>
                <a:tc>
                  <a:txBody>
                    <a:bodyPr/>
                    <a:lstStyle/>
                    <a:p>
                      <a:pPr marL="285750" indent="-285750">
                        <a:buFont typeface="Arial" panose="020B0604020202020204" pitchFamily="34" charset="0"/>
                        <a:buChar char="•"/>
                      </a:pPr>
                      <a:r>
                        <a:rPr lang="en-US" sz="1600" dirty="0"/>
                        <a:t>In process</a:t>
                      </a:r>
                    </a:p>
                    <a:p>
                      <a:pPr marL="285750" indent="-285750">
                        <a:buFont typeface="Arial" panose="020B0604020202020204" pitchFamily="34" charset="0"/>
                        <a:buChar char="•"/>
                      </a:pPr>
                      <a:r>
                        <a:rPr lang="en-US" sz="1600" dirty="0">
                          <a:highlight>
                            <a:srgbClr val="FFFF00"/>
                          </a:highlight>
                        </a:rPr>
                        <a:t>Reached out to NM EP members (Loretta Collins)</a:t>
                      </a:r>
                    </a:p>
                    <a:p>
                      <a:pPr marL="285750" indent="-285750">
                        <a:buFont typeface="Arial" panose="020B0604020202020204" pitchFamily="34" charset="0"/>
                        <a:buChar char="•"/>
                      </a:pPr>
                      <a:r>
                        <a:rPr lang="en-US" sz="1600" dirty="0">
                          <a:highlight>
                            <a:srgbClr val="FFFF00"/>
                          </a:highlight>
                        </a:rPr>
                        <a:t>Nov/Dec Ad Hoc &amp; </a:t>
                      </a:r>
                      <a:r>
                        <a:rPr lang="en-US" sz="1600" dirty="0" err="1">
                          <a:highlight>
                            <a:srgbClr val="FFFF00"/>
                          </a:highlight>
                        </a:rPr>
                        <a:t>AgWG</a:t>
                      </a:r>
                      <a:endParaRPr lang="en-US" sz="1600" dirty="0">
                        <a:highlight>
                          <a:srgbClr val="FFFF00"/>
                        </a:highlight>
                      </a:endParaRPr>
                    </a:p>
                  </a:txBody>
                  <a:tcPr/>
                </a:tc>
                <a:extLst>
                  <a:ext uri="{0D108BD9-81ED-4DB2-BD59-A6C34878D82A}">
                    <a16:rowId xmlns:a16="http://schemas.microsoft.com/office/drawing/2014/main" val="4013345342"/>
                  </a:ext>
                </a:extLst>
              </a:tr>
              <a:tr h="437185">
                <a:tc>
                  <a:txBody>
                    <a:bodyPr/>
                    <a:lstStyle/>
                    <a:p>
                      <a:pPr>
                        <a:buFont typeface="Wingdings" panose="05000000000000000000" pitchFamily="2" charset="2"/>
                        <a:buNone/>
                      </a:pPr>
                      <a:r>
                        <a:rPr lang="en-US" sz="1600" b="1" dirty="0">
                          <a:solidFill>
                            <a:schemeClr val="bg2">
                              <a:lumMod val="50000"/>
                            </a:schemeClr>
                          </a:solidFill>
                        </a:rPr>
                        <a:t>Task 7: </a:t>
                      </a:r>
                      <a:r>
                        <a:rPr lang="en-US" sz="1600" dirty="0">
                          <a:solidFill>
                            <a:schemeClr val="bg2">
                              <a:lumMod val="50000"/>
                            </a:schemeClr>
                          </a:solidFill>
                        </a:rPr>
                        <a:t>QA/</a:t>
                      </a:r>
                      <a:r>
                        <a:rPr lang="en-US" sz="1600" dirty="0" err="1">
                          <a:solidFill>
                            <a:schemeClr val="bg2">
                              <a:lumMod val="50000"/>
                            </a:schemeClr>
                          </a:solidFill>
                        </a:rPr>
                        <a:t>QC’d</a:t>
                      </a:r>
                      <a:r>
                        <a:rPr lang="en-US" sz="1600" dirty="0">
                          <a:solidFill>
                            <a:schemeClr val="bg2">
                              <a:lumMod val="50000"/>
                            </a:schemeClr>
                          </a:solidFill>
                        </a:rPr>
                        <a:t> historic &amp; current layer pop. data for Hillandale Farms (PA)</a:t>
                      </a:r>
                    </a:p>
                  </a:txBody>
                  <a:tcPr/>
                </a:tc>
                <a:tc>
                  <a:txBody>
                    <a:bodyPr/>
                    <a:lstStyle/>
                    <a:p>
                      <a:pPr marL="285750" indent="-285750">
                        <a:buFont typeface="Arial" panose="020B0604020202020204" pitchFamily="34" charset="0"/>
                        <a:buChar char="•"/>
                      </a:pPr>
                      <a:r>
                        <a:rPr lang="en-US" sz="1600" dirty="0">
                          <a:solidFill>
                            <a:schemeClr val="bg2">
                              <a:lumMod val="50000"/>
                            </a:schemeClr>
                          </a:solidFill>
                        </a:rPr>
                        <a:t>In process</a:t>
                      </a:r>
                    </a:p>
                    <a:p>
                      <a:pPr marL="285750" indent="-285750">
                        <a:buFont typeface="Arial" panose="020B0604020202020204" pitchFamily="34" charset="0"/>
                        <a:buChar char="•"/>
                      </a:pPr>
                      <a:r>
                        <a:rPr lang="en-US" sz="1600" dirty="0">
                          <a:solidFill>
                            <a:schemeClr val="bg2">
                              <a:lumMod val="50000"/>
                            </a:schemeClr>
                          </a:solidFill>
                        </a:rPr>
                        <a:t>CBPO- future presentation to </a:t>
                      </a:r>
                      <a:r>
                        <a:rPr lang="en-US" sz="1600" dirty="0" err="1">
                          <a:solidFill>
                            <a:schemeClr val="bg2">
                              <a:lumMod val="50000"/>
                            </a:schemeClr>
                          </a:solidFill>
                        </a:rPr>
                        <a:t>AgWG</a:t>
                      </a:r>
                      <a:endParaRPr lang="en-US" sz="1600" dirty="0">
                        <a:solidFill>
                          <a:schemeClr val="bg2">
                            <a:lumMod val="50000"/>
                          </a:schemeClr>
                        </a:solidFill>
                      </a:endParaRPr>
                    </a:p>
                  </a:txBody>
                  <a:tcPr/>
                </a:tc>
                <a:extLst>
                  <a:ext uri="{0D108BD9-81ED-4DB2-BD59-A6C34878D82A}">
                    <a16:rowId xmlns:a16="http://schemas.microsoft.com/office/drawing/2014/main" val="1348748562"/>
                  </a:ext>
                </a:extLst>
              </a:tr>
              <a:tr h="633919">
                <a:tc>
                  <a:txBody>
                    <a:bodyPr/>
                    <a:lstStyle/>
                    <a:p>
                      <a:pPr marL="0" indent="0">
                        <a:buNone/>
                      </a:pPr>
                      <a:r>
                        <a:rPr lang="en-US" sz="1600" b="1" dirty="0">
                          <a:solidFill>
                            <a:schemeClr val="bg2">
                              <a:lumMod val="50000"/>
                            </a:schemeClr>
                          </a:solidFill>
                        </a:rPr>
                        <a:t>Task 8: </a:t>
                      </a:r>
                      <a:r>
                        <a:rPr lang="en-US" sz="1600" dirty="0">
                          <a:solidFill>
                            <a:schemeClr val="bg2">
                              <a:lumMod val="50000"/>
                            </a:schemeClr>
                          </a:solidFill>
                        </a:rPr>
                        <a:t>Build-in Verification Ad Hoc Team products</a:t>
                      </a:r>
                    </a:p>
                  </a:txBody>
                  <a:tcPr/>
                </a:tc>
                <a:tc>
                  <a:txBody>
                    <a:bodyPr/>
                    <a:lstStyle/>
                    <a:p>
                      <a:pPr marL="285750" indent="-285750">
                        <a:buFont typeface="Arial" panose="020B0604020202020204" pitchFamily="34" charset="0"/>
                        <a:buChar char="•"/>
                      </a:pPr>
                      <a:r>
                        <a:rPr lang="en-US" sz="1600" dirty="0">
                          <a:solidFill>
                            <a:schemeClr val="bg2">
                              <a:lumMod val="50000"/>
                            </a:schemeClr>
                          </a:solidFill>
                        </a:rPr>
                        <a:t>In process </a:t>
                      </a:r>
                    </a:p>
                    <a:p>
                      <a:pPr marL="285750" indent="-285750">
                        <a:buFont typeface="Arial" panose="020B0604020202020204" pitchFamily="34" charset="0"/>
                        <a:buChar char="•"/>
                      </a:pPr>
                      <a:r>
                        <a:rPr lang="en-US" sz="1600" dirty="0">
                          <a:solidFill>
                            <a:schemeClr val="bg2">
                              <a:lumMod val="50000"/>
                            </a:schemeClr>
                          </a:solidFill>
                        </a:rPr>
                        <a:t>Meeting #2 Sept 8</a:t>
                      </a:r>
                    </a:p>
                  </a:txBody>
                  <a:tcPr/>
                </a:tc>
                <a:extLst>
                  <a:ext uri="{0D108BD9-81ED-4DB2-BD59-A6C34878D82A}">
                    <a16:rowId xmlns:a16="http://schemas.microsoft.com/office/drawing/2014/main" val="201304204"/>
                  </a:ext>
                </a:extLst>
              </a:tr>
            </a:tbl>
          </a:graphicData>
        </a:graphic>
      </p:graphicFrame>
      <p:sp>
        <p:nvSpPr>
          <p:cNvPr id="3" name="Rectangle 2">
            <a:extLst>
              <a:ext uri="{FF2B5EF4-FFF2-40B4-BE49-F238E27FC236}">
                <a16:creationId xmlns:a16="http://schemas.microsoft.com/office/drawing/2014/main" id="{D24ECF5A-5538-45C7-A2AB-F6330D5B87A4}"/>
              </a:ext>
            </a:extLst>
          </p:cNvPr>
          <p:cNvSpPr/>
          <p:nvPr/>
        </p:nvSpPr>
        <p:spPr>
          <a:xfrm rot="1041171">
            <a:off x="9903545" y="300192"/>
            <a:ext cx="2177362" cy="1077218"/>
          </a:xfrm>
          <a:prstGeom prst="rect">
            <a:avLst/>
          </a:prstGeom>
          <a:solidFill>
            <a:srgbClr val="92D050"/>
          </a:solidFill>
        </p:spPr>
        <p:txBody>
          <a:bodyPr wrap="square">
            <a:spAutoFit/>
          </a:bodyPr>
          <a:lstStyle/>
          <a:p>
            <a:r>
              <a:rPr lang="en-US" sz="3200" dirty="0"/>
              <a:t>Questions/Comments?</a:t>
            </a:r>
          </a:p>
        </p:txBody>
      </p:sp>
    </p:spTree>
    <p:extLst>
      <p:ext uri="{BB962C8B-B14F-4D97-AF65-F5344CB8AC3E}">
        <p14:creationId xmlns:p14="http://schemas.microsoft.com/office/powerpoint/2010/main" val="8209331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05146F9C-39C1-45CC-B105-2A9050C1A62E}"/>
              </a:ext>
            </a:extLst>
          </p:cNvPr>
          <p:cNvGraphicFramePr>
            <a:graphicFrameLocks noGrp="1"/>
          </p:cNvGraphicFramePr>
          <p:nvPr>
            <p:extLst>
              <p:ext uri="{D42A27DB-BD31-4B8C-83A1-F6EECF244321}">
                <p14:modId xmlns:p14="http://schemas.microsoft.com/office/powerpoint/2010/main" val="915045215"/>
              </p:ext>
            </p:extLst>
          </p:nvPr>
        </p:nvGraphicFramePr>
        <p:xfrm>
          <a:off x="675248" y="590842"/>
          <a:ext cx="10564838" cy="1398785"/>
        </p:xfrm>
        <a:graphic>
          <a:graphicData uri="http://schemas.openxmlformats.org/drawingml/2006/table">
            <a:tbl>
              <a:tblPr firstRow="1" bandRow="1">
                <a:tableStyleId>{5C22544A-7EE6-4342-B048-85BDC9FD1C3A}</a:tableStyleId>
              </a:tblPr>
              <a:tblGrid>
                <a:gridCol w="5282419">
                  <a:extLst>
                    <a:ext uri="{9D8B030D-6E8A-4147-A177-3AD203B41FA5}">
                      <a16:colId xmlns:a16="http://schemas.microsoft.com/office/drawing/2014/main" val="3133903361"/>
                    </a:ext>
                  </a:extLst>
                </a:gridCol>
                <a:gridCol w="5282419">
                  <a:extLst>
                    <a:ext uri="{9D8B030D-6E8A-4147-A177-3AD203B41FA5}">
                      <a16:colId xmlns:a16="http://schemas.microsoft.com/office/drawing/2014/main" val="2969995625"/>
                    </a:ext>
                  </a:extLst>
                </a:gridCol>
              </a:tblGrid>
              <a:tr h="484385">
                <a:tc>
                  <a:txBody>
                    <a:bodyPr/>
                    <a:lstStyle/>
                    <a:p>
                      <a:r>
                        <a:rPr lang="en-US" dirty="0"/>
                        <a:t>BMP Concern</a:t>
                      </a:r>
                    </a:p>
                  </a:txBody>
                  <a:tcPr/>
                </a:tc>
                <a:tc>
                  <a:txBody>
                    <a:bodyPr/>
                    <a:lstStyle/>
                    <a:p>
                      <a:r>
                        <a:rPr lang="en-US" dirty="0"/>
                        <a:t>CBP BMP Effectiveness Source</a:t>
                      </a:r>
                    </a:p>
                  </a:txBody>
                  <a:tcPr/>
                </a:tc>
                <a:extLst>
                  <a:ext uri="{0D108BD9-81ED-4DB2-BD59-A6C34878D82A}">
                    <a16:rowId xmlns:a16="http://schemas.microsoft.com/office/drawing/2014/main" val="2903887788"/>
                  </a:ext>
                </a:extLst>
              </a:tr>
              <a:tr h="836060">
                <a:tc>
                  <a:txBody>
                    <a:bodyPr/>
                    <a:lstStyle/>
                    <a:p>
                      <a:r>
                        <a:rPr lang="en-US" dirty="0"/>
                        <a:t>Commodity Cover Crops  (NY/PA)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mn-lt"/>
                          <a:ea typeface="+mn-ea"/>
                          <a:cs typeface="+mn-cs"/>
                          <a:hlinkClick r:id="rId2"/>
                        </a:rPr>
                        <a:t>Cover Crops Practices for use in Phase 6 of the Chesapeake Bay Watershed Model </a:t>
                      </a:r>
                      <a:r>
                        <a:rPr lang="en-US" dirty="0">
                          <a:sym typeface="Wingdings" panose="05000000000000000000" pitchFamily="2" charset="2"/>
                        </a:rPr>
                        <a:t>(</a:t>
                      </a:r>
                      <a:r>
                        <a:rPr lang="en-US" b="1" dirty="0">
                          <a:sym typeface="Wingdings" panose="05000000000000000000" pitchFamily="2" charset="2"/>
                        </a:rPr>
                        <a:t>2016</a:t>
                      </a:r>
                      <a:r>
                        <a:rPr lang="en-US" dirty="0">
                          <a:sym typeface="Wingdings" panose="05000000000000000000" pitchFamily="2" charset="2"/>
                        </a:rPr>
                        <a:t>)</a:t>
                      </a:r>
                    </a:p>
                    <a:p>
                      <a:endParaRPr lang="en-US" dirty="0"/>
                    </a:p>
                  </a:txBody>
                  <a:tcPr/>
                </a:tc>
                <a:extLst>
                  <a:ext uri="{0D108BD9-81ED-4DB2-BD59-A6C34878D82A}">
                    <a16:rowId xmlns:a16="http://schemas.microsoft.com/office/drawing/2014/main" val="1026215887"/>
                  </a:ext>
                </a:extLst>
              </a:tr>
            </a:tbl>
          </a:graphicData>
        </a:graphic>
      </p:graphicFrame>
      <p:sp>
        <p:nvSpPr>
          <p:cNvPr id="2" name="Rectangle 1">
            <a:extLst>
              <a:ext uri="{FF2B5EF4-FFF2-40B4-BE49-F238E27FC236}">
                <a16:creationId xmlns:a16="http://schemas.microsoft.com/office/drawing/2014/main" id="{4D152320-88EE-4031-B10B-ABC2C5A064F8}"/>
              </a:ext>
            </a:extLst>
          </p:cNvPr>
          <p:cNvSpPr/>
          <p:nvPr/>
        </p:nvSpPr>
        <p:spPr>
          <a:xfrm>
            <a:off x="754744" y="2293255"/>
            <a:ext cx="8934202" cy="1754326"/>
          </a:xfrm>
          <a:prstGeom prst="rect">
            <a:avLst/>
          </a:prstGeom>
          <a:ln w="9525">
            <a:solidFill>
              <a:schemeClr val="tx1"/>
            </a:solidFill>
          </a:ln>
        </p:spPr>
        <p:txBody>
          <a:bodyPr wrap="square">
            <a:spAutoFit/>
          </a:bodyPr>
          <a:lstStyle/>
          <a:p>
            <a:r>
              <a:rPr lang="en-US" b="1" dirty="0"/>
              <a:t>Cover Crops:</a:t>
            </a:r>
          </a:p>
          <a:p>
            <a:pPr lvl="1">
              <a:buFont typeface="Wingdings" panose="05000000000000000000" pitchFamily="2" charset="2"/>
              <a:buChar char="q"/>
            </a:pPr>
            <a:r>
              <a:rPr lang="en-US" dirty="0"/>
              <a:t> Additional category Commodity Cover Crops with Manure (not inorganic fertilizer).</a:t>
            </a:r>
          </a:p>
          <a:p>
            <a:pPr lvl="2">
              <a:buFont typeface="Wingdings" panose="05000000000000000000" pitchFamily="2" charset="2"/>
              <a:buChar char="q"/>
            </a:pPr>
            <a:r>
              <a:rPr lang="en-US" dirty="0"/>
              <a:t> Encourage/credit cover cropping in forage-based dairy cropping systems</a:t>
            </a:r>
          </a:p>
          <a:p>
            <a:pPr lvl="1"/>
            <a:endParaRPr lang="en-US" b="1" dirty="0"/>
          </a:p>
          <a:p>
            <a:pPr lvl="1">
              <a:buFont typeface="Wingdings" panose="05000000000000000000" pitchFamily="2" charset="2"/>
              <a:buChar char="q"/>
            </a:pPr>
            <a:r>
              <a:rPr lang="en-US" dirty="0"/>
              <a:t> Revisit the criteria for crediting commodity cover crop (harvested, nutrients applied)</a:t>
            </a:r>
          </a:p>
          <a:p>
            <a:pPr lvl="2">
              <a:buFont typeface="Wingdings" panose="05000000000000000000" pitchFamily="2" charset="2"/>
              <a:buChar char="q"/>
            </a:pPr>
            <a:endParaRPr lang="en-US" dirty="0"/>
          </a:p>
        </p:txBody>
      </p:sp>
      <p:sp>
        <p:nvSpPr>
          <p:cNvPr id="3" name="TextBox 2">
            <a:extLst>
              <a:ext uri="{FF2B5EF4-FFF2-40B4-BE49-F238E27FC236}">
                <a16:creationId xmlns:a16="http://schemas.microsoft.com/office/drawing/2014/main" id="{6283D2E1-66BA-4F88-8BF8-9399BF341E23}"/>
              </a:ext>
            </a:extLst>
          </p:cNvPr>
          <p:cNvSpPr txBox="1"/>
          <p:nvPr/>
        </p:nvSpPr>
        <p:spPr>
          <a:xfrm>
            <a:off x="763617" y="4456194"/>
            <a:ext cx="8229600" cy="646331"/>
          </a:xfrm>
          <a:prstGeom prst="rect">
            <a:avLst/>
          </a:prstGeom>
          <a:noFill/>
        </p:spPr>
        <p:txBody>
          <a:bodyPr wrap="square" rtlCol="0">
            <a:spAutoFit/>
          </a:bodyPr>
          <a:lstStyle/>
          <a:p>
            <a:r>
              <a:rPr lang="en-US" dirty="0"/>
              <a:t>Both require change to EP recommendations</a:t>
            </a:r>
          </a:p>
          <a:p>
            <a:r>
              <a:rPr lang="en-US" dirty="0"/>
              <a:t> </a:t>
            </a:r>
          </a:p>
        </p:txBody>
      </p:sp>
    </p:spTree>
    <p:extLst>
      <p:ext uri="{BB962C8B-B14F-4D97-AF65-F5344CB8AC3E}">
        <p14:creationId xmlns:p14="http://schemas.microsoft.com/office/powerpoint/2010/main" val="995232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7AF81-3554-4F5A-8606-01F4D11EC2D7}"/>
              </a:ext>
            </a:extLst>
          </p:cNvPr>
          <p:cNvSpPr>
            <a:spLocks noGrp="1"/>
          </p:cNvSpPr>
          <p:nvPr>
            <p:ph type="title"/>
          </p:nvPr>
        </p:nvSpPr>
        <p:spPr>
          <a:xfrm>
            <a:off x="838200" y="124493"/>
            <a:ext cx="10515600" cy="1325563"/>
          </a:xfrm>
        </p:spPr>
        <p:txBody>
          <a:bodyPr/>
          <a:lstStyle/>
          <a:p>
            <a:r>
              <a:rPr lang="en-US" dirty="0"/>
              <a:t>Commodity Cover Crops</a:t>
            </a:r>
          </a:p>
        </p:txBody>
      </p:sp>
      <p:sp>
        <p:nvSpPr>
          <p:cNvPr id="3" name="Content Placeholder 2">
            <a:extLst>
              <a:ext uri="{FF2B5EF4-FFF2-40B4-BE49-F238E27FC236}">
                <a16:creationId xmlns:a16="http://schemas.microsoft.com/office/drawing/2014/main" id="{52738B2B-086E-42FA-90EF-47184C4F3D4F}"/>
              </a:ext>
            </a:extLst>
          </p:cNvPr>
          <p:cNvSpPr>
            <a:spLocks noGrp="1"/>
          </p:cNvSpPr>
          <p:nvPr>
            <p:ph idx="1"/>
          </p:nvPr>
        </p:nvSpPr>
        <p:spPr>
          <a:xfrm>
            <a:off x="790073" y="1199983"/>
            <a:ext cx="10515600" cy="564649"/>
          </a:xfrm>
        </p:spPr>
        <p:txBody>
          <a:bodyPr>
            <a:normAutofit lnSpcReduction="10000"/>
          </a:bodyPr>
          <a:lstStyle/>
          <a:p>
            <a:pPr marL="0" indent="0">
              <a:buNone/>
            </a:pPr>
            <a:r>
              <a:rPr lang="en-US" sz="1800" dirty="0"/>
              <a:t>Credit is reduced [from traditional] because the baseline condition is standard winter cereal production with a fall N fertilizer application. </a:t>
            </a:r>
          </a:p>
        </p:txBody>
      </p:sp>
      <p:sp>
        <p:nvSpPr>
          <p:cNvPr id="4" name="TextBox 3">
            <a:extLst>
              <a:ext uri="{FF2B5EF4-FFF2-40B4-BE49-F238E27FC236}">
                <a16:creationId xmlns:a16="http://schemas.microsoft.com/office/drawing/2014/main" id="{D9B47AEF-FCFA-42E4-B38F-626A9222B865}"/>
              </a:ext>
            </a:extLst>
          </p:cNvPr>
          <p:cNvSpPr txBox="1"/>
          <p:nvPr/>
        </p:nvSpPr>
        <p:spPr>
          <a:xfrm>
            <a:off x="705855" y="1719368"/>
            <a:ext cx="10972800" cy="5078313"/>
          </a:xfrm>
          <a:prstGeom prst="rect">
            <a:avLst/>
          </a:prstGeom>
          <a:noFill/>
        </p:spPr>
        <p:txBody>
          <a:bodyPr wrap="square" rtlCol="0">
            <a:spAutoFit/>
          </a:bodyPr>
          <a:lstStyle/>
          <a:p>
            <a:r>
              <a:rPr lang="en-US" b="1" dirty="0"/>
              <a:t>SUGGESTED ACTION: </a:t>
            </a:r>
            <a:endParaRPr lang="en-US" dirty="0"/>
          </a:p>
          <a:p>
            <a:r>
              <a:rPr lang="en-US" dirty="0"/>
              <a:t>Step #1: Cover Crop EP Chair will discuss the commodity cover crop BMP on the Nov </a:t>
            </a:r>
            <a:r>
              <a:rPr lang="en-US" dirty="0" err="1"/>
              <a:t>AgWG</a:t>
            </a:r>
            <a:r>
              <a:rPr lang="en-US" dirty="0"/>
              <a:t> meeting.</a:t>
            </a:r>
          </a:p>
          <a:p>
            <a:r>
              <a:rPr lang="en-US" dirty="0"/>
              <a:t> </a:t>
            </a:r>
          </a:p>
          <a:p>
            <a:r>
              <a:rPr lang="en-US" b="1" dirty="0"/>
              <a:t>CHALLENGE</a:t>
            </a:r>
            <a:r>
              <a:rPr lang="en-US" dirty="0"/>
              <a:t>:</a:t>
            </a:r>
          </a:p>
          <a:p>
            <a:r>
              <a:rPr lang="en-US" dirty="0"/>
              <a:t>State concerns overlap with CBP partnership-approved Phase 6 Expert Panel recommendations. Guidance needed from Water Quality GIT.</a:t>
            </a:r>
          </a:p>
          <a:p>
            <a:r>
              <a:rPr lang="en-US" dirty="0"/>
              <a:t> </a:t>
            </a:r>
            <a:r>
              <a:rPr lang="en-US" sz="1600" dirty="0"/>
              <a:t> </a:t>
            </a:r>
          </a:p>
          <a:p>
            <a:r>
              <a:rPr lang="en-US" sz="1600" b="1" dirty="0"/>
              <a:t> </a:t>
            </a:r>
            <a:r>
              <a:rPr lang="en-US" i="1" u="sng" dirty="0"/>
              <a:t>CAST-21 (Sept 2021) </a:t>
            </a:r>
            <a:endParaRPr lang="en-US" dirty="0"/>
          </a:p>
          <a:p>
            <a:r>
              <a:rPr lang="en-US" b="1" dirty="0"/>
              <a:t>Discussion:</a:t>
            </a:r>
            <a:r>
              <a:rPr lang="en-US" dirty="0"/>
              <a:t> Yes </a:t>
            </a:r>
          </a:p>
          <a:p>
            <a:r>
              <a:rPr lang="en-US" b="1" dirty="0"/>
              <a:t>Change</a:t>
            </a:r>
            <a:r>
              <a:rPr lang="en-US" dirty="0"/>
              <a:t>: Possible, pending </a:t>
            </a:r>
            <a:r>
              <a:rPr lang="en-US" dirty="0" err="1"/>
              <a:t>AgWG</a:t>
            </a:r>
            <a:r>
              <a:rPr lang="en-US" dirty="0"/>
              <a:t> review &amp; WQGIT guidance.</a:t>
            </a:r>
          </a:p>
          <a:p>
            <a:r>
              <a:rPr lang="en-US" dirty="0"/>
              <a:t> </a:t>
            </a:r>
          </a:p>
          <a:p>
            <a:r>
              <a:rPr lang="en-US" i="1" u="sng" dirty="0"/>
              <a:t>CAST-23 (Sept 2023)</a:t>
            </a:r>
            <a:endParaRPr lang="en-US" dirty="0"/>
          </a:p>
          <a:p>
            <a:r>
              <a:rPr lang="en-US" b="1" dirty="0"/>
              <a:t>Discussion:</a:t>
            </a:r>
            <a:r>
              <a:rPr lang="en-US" dirty="0"/>
              <a:t> Yes</a:t>
            </a:r>
          </a:p>
          <a:p>
            <a:r>
              <a:rPr lang="en-US" b="1" dirty="0"/>
              <a:t>Change:</a:t>
            </a:r>
            <a:r>
              <a:rPr lang="en-US" dirty="0"/>
              <a:t> Possible, pending </a:t>
            </a:r>
            <a:r>
              <a:rPr lang="en-US" dirty="0" err="1"/>
              <a:t>AgWG</a:t>
            </a:r>
            <a:r>
              <a:rPr lang="en-US" dirty="0"/>
              <a:t> review &amp; WQGIT guidance.</a:t>
            </a:r>
          </a:p>
          <a:p>
            <a:r>
              <a:rPr lang="en-US" dirty="0"/>
              <a:t> </a:t>
            </a:r>
          </a:p>
          <a:p>
            <a:r>
              <a:rPr lang="en-US" i="1" u="sng" dirty="0"/>
              <a:t>Future Watershed Model?</a:t>
            </a:r>
            <a:r>
              <a:rPr lang="en-US" dirty="0"/>
              <a:t> </a:t>
            </a:r>
          </a:p>
          <a:p>
            <a:r>
              <a:rPr lang="en-US" b="1" dirty="0"/>
              <a:t>Discussion:</a:t>
            </a:r>
            <a:r>
              <a:rPr lang="en-US" dirty="0"/>
              <a:t> Yes, as part of full review of ag inputs &amp; modeling approaches.</a:t>
            </a:r>
          </a:p>
          <a:p>
            <a:r>
              <a:rPr lang="en-US" b="1" dirty="0"/>
              <a:t>Change:</a:t>
            </a:r>
            <a:r>
              <a:rPr lang="en-US" dirty="0"/>
              <a:t> Possible</a:t>
            </a:r>
          </a:p>
        </p:txBody>
      </p:sp>
    </p:spTree>
    <p:extLst>
      <p:ext uri="{BB962C8B-B14F-4D97-AF65-F5344CB8AC3E}">
        <p14:creationId xmlns:p14="http://schemas.microsoft.com/office/powerpoint/2010/main" val="2462855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ABABE3D-7B7F-49CC-A0AD-A48BDEF2FCDE}"/>
              </a:ext>
            </a:extLst>
          </p:cNvPr>
          <p:cNvPicPr>
            <a:picLocks noChangeAspect="1"/>
          </p:cNvPicPr>
          <p:nvPr/>
        </p:nvPicPr>
        <p:blipFill>
          <a:blip r:embed="rId2"/>
          <a:stretch>
            <a:fillRect/>
          </a:stretch>
        </p:blipFill>
        <p:spPr>
          <a:xfrm>
            <a:off x="689811" y="208547"/>
            <a:ext cx="10956757" cy="6649453"/>
          </a:xfrm>
          <a:prstGeom prst="rect">
            <a:avLst/>
          </a:prstGeom>
        </p:spPr>
      </p:pic>
    </p:spTree>
    <p:extLst>
      <p:ext uri="{BB962C8B-B14F-4D97-AF65-F5344CB8AC3E}">
        <p14:creationId xmlns:p14="http://schemas.microsoft.com/office/powerpoint/2010/main" val="3102935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05146F9C-39C1-45CC-B105-2A9050C1A62E}"/>
              </a:ext>
            </a:extLst>
          </p:cNvPr>
          <p:cNvGraphicFramePr>
            <a:graphicFrameLocks noGrp="1"/>
          </p:cNvGraphicFramePr>
          <p:nvPr>
            <p:extLst>
              <p:ext uri="{D42A27DB-BD31-4B8C-83A1-F6EECF244321}">
                <p14:modId xmlns:p14="http://schemas.microsoft.com/office/powerpoint/2010/main" val="642724197"/>
              </p:ext>
            </p:extLst>
          </p:nvPr>
        </p:nvGraphicFramePr>
        <p:xfrm>
          <a:off x="745586" y="168812"/>
          <a:ext cx="10564838" cy="3044705"/>
        </p:xfrm>
        <a:graphic>
          <a:graphicData uri="http://schemas.openxmlformats.org/drawingml/2006/table">
            <a:tbl>
              <a:tblPr firstRow="1" bandRow="1">
                <a:tableStyleId>{5C22544A-7EE6-4342-B048-85BDC9FD1C3A}</a:tableStyleId>
              </a:tblPr>
              <a:tblGrid>
                <a:gridCol w="5282419">
                  <a:extLst>
                    <a:ext uri="{9D8B030D-6E8A-4147-A177-3AD203B41FA5}">
                      <a16:colId xmlns:a16="http://schemas.microsoft.com/office/drawing/2014/main" val="3133903361"/>
                    </a:ext>
                  </a:extLst>
                </a:gridCol>
                <a:gridCol w="5282419">
                  <a:extLst>
                    <a:ext uri="{9D8B030D-6E8A-4147-A177-3AD203B41FA5}">
                      <a16:colId xmlns:a16="http://schemas.microsoft.com/office/drawing/2014/main" val="2969995625"/>
                    </a:ext>
                  </a:extLst>
                </a:gridCol>
              </a:tblGrid>
              <a:tr h="484385">
                <a:tc>
                  <a:txBody>
                    <a:bodyPr/>
                    <a:lstStyle/>
                    <a:p>
                      <a:r>
                        <a:rPr lang="en-US" dirty="0"/>
                        <a:t>BMP Concern</a:t>
                      </a:r>
                    </a:p>
                  </a:txBody>
                  <a:tcPr/>
                </a:tc>
                <a:tc>
                  <a:txBody>
                    <a:bodyPr/>
                    <a:lstStyle/>
                    <a:p>
                      <a:r>
                        <a:rPr lang="en-US" dirty="0"/>
                        <a:t>CBP BMP Effectiveness Source</a:t>
                      </a:r>
                    </a:p>
                  </a:txBody>
                  <a:tcPr/>
                </a:tc>
                <a:extLst>
                  <a:ext uri="{0D108BD9-81ED-4DB2-BD59-A6C34878D82A}">
                    <a16:rowId xmlns:a16="http://schemas.microsoft.com/office/drawing/2014/main" val="2903887788"/>
                  </a:ext>
                </a:extLst>
              </a:tr>
              <a:tr h="836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t>Manure Transport / Manure Treatment Technologies (PA)</a:t>
                      </a:r>
                    </a:p>
                    <a:p>
                      <a:endParaRPr lang="en-US" dirty="0"/>
                    </a:p>
                  </a:txBody>
                  <a:tcPr/>
                </a:tc>
                <a:tc>
                  <a:txBody>
                    <a:bodyPr/>
                    <a:lstStyle/>
                    <a:p>
                      <a:pPr marL="285750" indent="-285750">
                        <a:buFont typeface="Arial" panose="020B0604020202020204" pitchFamily="34" charset="0"/>
                        <a:buChar char="•"/>
                      </a:pPr>
                      <a:r>
                        <a:rPr lang="en-US" sz="1800" b="0" i="1" u="none" strike="noStrike" kern="1200" baseline="0" dirty="0">
                          <a:solidFill>
                            <a:schemeClr val="dk1"/>
                          </a:solidFill>
                          <a:latin typeface="+mn-lt"/>
                          <a:ea typeface="+mn-ea"/>
                          <a:cs typeface="+mn-cs"/>
                        </a:rPr>
                        <a:t>Manure Treatment Technologies</a:t>
                      </a:r>
                      <a:r>
                        <a:rPr lang="en-US" sz="1800" b="0" i="0" u="none" strike="noStrike" kern="1200" baseline="0" dirty="0">
                          <a:solidFill>
                            <a:schemeClr val="dk1"/>
                          </a:solidFill>
                          <a:latin typeface="+mn-lt"/>
                          <a:ea typeface="+mn-ea"/>
                          <a:cs typeface="+mn-cs"/>
                        </a:rPr>
                        <a:t>: Recommendations from the Manure Treatment Technologies Expert Panel to the CBP’s WQGIT to define Manure Treatment Technologies as a Best Management Practice (</a:t>
                      </a:r>
                      <a:r>
                        <a:rPr lang="en-US" sz="1800" b="1" i="0" u="none" strike="noStrike" kern="1200" baseline="0" dirty="0">
                          <a:solidFill>
                            <a:schemeClr val="dk1"/>
                          </a:solidFill>
                          <a:latin typeface="+mn-lt"/>
                          <a:ea typeface="+mn-ea"/>
                          <a:cs typeface="+mn-cs"/>
                        </a:rPr>
                        <a:t>2016</a:t>
                      </a:r>
                      <a:r>
                        <a:rPr lang="en-US" sz="1800" b="0" i="0" u="none" strike="noStrike" kern="1200" baseline="0" dirty="0">
                          <a:solidFill>
                            <a:schemeClr val="dk1"/>
                          </a:solidFill>
                          <a:latin typeface="+mn-lt"/>
                          <a:ea typeface="+mn-ea"/>
                          <a:cs typeface="+mn-cs"/>
                        </a:rPr>
                        <a:t>)</a:t>
                      </a:r>
                    </a:p>
                    <a:p>
                      <a:pPr marL="285750" indent="-285750">
                        <a:buFont typeface="Arial" panose="020B0604020202020204" pitchFamily="34" charset="0"/>
                        <a:buChar char="•"/>
                      </a:pPr>
                      <a:r>
                        <a:rPr lang="en-US" sz="1800" b="0" i="1" u="none" strike="noStrike" kern="1200" baseline="0" dirty="0">
                          <a:solidFill>
                            <a:schemeClr val="dk1"/>
                          </a:solidFill>
                          <a:latin typeface="+mn-lt"/>
                          <a:ea typeface="+mn-ea"/>
                          <a:cs typeface="+mn-cs"/>
                        </a:rPr>
                        <a:t>Manure Transport</a:t>
                      </a:r>
                      <a:r>
                        <a:rPr lang="en-US" sz="1800" b="0" i="0" u="none" strike="noStrike" kern="1200" baseline="0" dirty="0">
                          <a:solidFill>
                            <a:schemeClr val="dk1"/>
                          </a:solidFill>
                          <a:latin typeface="+mn-lt"/>
                          <a:ea typeface="+mn-ea"/>
                          <a:cs typeface="+mn-cs"/>
                        </a:rPr>
                        <a:t>: definition and benefits have remained in use </a:t>
                      </a:r>
                      <a:r>
                        <a:rPr lang="en-US" sz="1800" b="1" i="0" u="none" strike="noStrike" kern="1200" baseline="0" dirty="0">
                          <a:solidFill>
                            <a:schemeClr val="dk1"/>
                          </a:solidFill>
                          <a:latin typeface="+mn-lt"/>
                          <a:ea typeface="+mn-ea"/>
                          <a:cs typeface="+mn-cs"/>
                        </a:rPr>
                        <a:t>since review and approval by the CBP partnership’s source sector workgroups for tributary strategy development</a:t>
                      </a:r>
                      <a:r>
                        <a:rPr lang="en-US" sz="1800" b="0" i="0" u="none" strike="noStrike" kern="1200" baseline="0" dirty="0">
                          <a:solidFill>
                            <a:schemeClr val="dk1"/>
                          </a:solidFill>
                          <a:latin typeface="+mn-lt"/>
                          <a:ea typeface="+mn-ea"/>
                          <a:cs typeface="+mn-cs"/>
                        </a:rPr>
                        <a:t>. </a:t>
                      </a:r>
                      <a:endParaRPr lang="en-US" dirty="0"/>
                    </a:p>
                  </a:txBody>
                  <a:tcPr/>
                </a:tc>
                <a:extLst>
                  <a:ext uri="{0D108BD9-81ED-4DB2-BD59-A6C34878D82A}">
                    <a16:rowId xmlns:a16="http://schemas.microsoft.com/office/drawing/2014/main" val="3804286299"/>
                  </a:ext>
                </a:extLst>
              </a:tr>
            </a:tbl>
          </a:graphicData>
        </a:graphic>
      </p:graphicFrame>
      <p:sp>
        <p:nvSpPr>
          <p:cNvPr id="2" name="Rectangle 1">
            <a:extLst>
              <a:ext uri="{FF2B5EF4-FFF2-40B4-BE49-F238E27FC236}">
                <a16:creationId xmlns:a16="http://schemas.microsoft.com/office/drawing/2014/main" id="{73920A8C-F733-4B89-89ED-80DFC93C54DA}"/>
              </a:ext>
            </a:extLst>
          </p:cNvPr>
          <p:cNvSpPr/>
          <p:nvPr/>
        </p:nvSpPr>
        <p:spPr>
          <a:xfrm>
            <a:off x="955751" y="4966272"/>
            <a:ext cx="8726658" cy="523220"/>
          </a:xfrm>
          <a:prstGeom prst="rect">
            <a:avLst/>
          </a:prstGeom>
        </p:spPr>
        <p:txBody>
          <a:bodyPr wrap="square">
            <a:spAutoFit/>
          </a:bodyPr>
          <a:lstStyle/>
          <a:p>
            <a:r>
              <a:rPr lang="en-US" sz="2800" dirty="0">
                <a:latin typeface="Calibri" panose="020F0502020204030204" pitchFamily="34" charset="0"/>
                <a:ea typeface="Calibri" panose="020F0502020204030204" pitchFamily="34" charset="0"/>
              </a:rPr>
              <a:t>There is no requirement to apply NM</a:t>
            </a:r>
          </a:p>
        </p:txBody>
      </p:sp>
      <p:sp>
        <p:nvSpPr>
          <p:cNvPr id="3" name="Rectangle 2">
            <a:extLst>
              <a:ext uri="{FF2B5EF4-FFF2-40B4-BE49-F238E27FC236}">
                <a16:creationId xmlns:a16="http://schemas.microsoft.com/office/drawing/2014/main" id="{39553B40-28B0-4E5D-AE2E-5ECCDC5ABB64}"/>
              </a:ext>
            </a:extLst>
          </p:cNvPr>
          <p:cNvSpPr/>
          <p:nvPr/>
        </p:nvSpPr>
        <p:spPr>
          <a:xfrm>
            <a:off x="829993" y="3562532"/>
            <a:ext cx="10466363" cy="923330"/>
          </a:xfrm>
          <a:prstGeom prst="rect">
            <a:avLst/>
          </a:prstGeom>
          <a:ln w="12700">
            <a:solidFill>
              <a:schemeClr val="tx1"/>
            </a:solidFill>
          </a:ln>
        </p:spPr>
        <p:txBody>
          <a:bodyPr wrap="square">
            <a:spAutoFit/>
          </a:bodyPr>
          <a:lstStyle/>
          <a:p>
            <a:pPr lvl="1"/>
            <a:r>
              <a:rPr lang="en-US" b="1" dirty="0"/>
              <a:t>Manure Transport / Manure Treatment Technologies:</a:t>
            </a:r>
          </a:p>
          <a:p>
            <a:pPr lvl="2">
              <a:buFont typeface="Wingdings" panose="05000000000000000000" pitchFamily="2" charset="2"/>
              <a:buChar char="q"/>
            </a:pPr>
            <a:r>
              <a:rPr lang="en-US" dirty="0"/>
              <a:t> Revisit the requirement to apply NM to offset an assumed “backfill” of inorganic application </a:t>
            </a:r>
          </a:p>
          <a:p>
            <a:pPr lvl="3">
              <a:buFont typeface="Wingdings" panose="05000000000000000000" pitchFamily="2" charset="2"/>
              <a:buChar char="q"/>
            </a:pPr>
            <a:r>
              <a:rPr lang="en-US" dirty="0"/>
              <a:t> Assumption does not adequately reflect current practice</a:t>
            </a:r>
          </a:p>
        </p:txBody>
      </p:sp>
    </p:spTree>
    <p:extLst>
      <p:ext uri="{BB962C8B-B14F-4D97-AF65-F5344CB8AC3E}">
        <p14:creationId xmlns:p14="http://schemas.microsoft.com/office/powerpoint/2010/main" val="23265752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19570-225D-4068-B75C-FAFCA43A7586}"/>
              </a:ext>
            </a:extLst>
          </p:cNvPr>
          <p:cNvSpPr>
            <a:spLocks noGrp="1"/>
          </p:cNvSpPr>
          <p:nvPr>
            <p:ph type="title"/>
          </p:nvPr>
        </p:nvSpPr>
        <p:spPr>
          <a:xfrm>
            <a:off x="838200" y="365125"/>
            <a:ext cx="10515600" cy="854075"/>
          </a:xfrm>
        </p:spPr>
        <p:txBody>
          <a:bodyPr/>
          <a:lstStyle/>
          <a:p>
            <a:r>
              <a:rPr lang="en-US" dirty="0"/>
              <a:t>Manure Treatment &amp; Transport</a:t>
            </a:r>
          </a:p>
        </p:txBody>
      </p:sp>
      <p:sp>
        <p:nvSpPr>
          <p:cNvPr id="6" name="TextBox 5">
            <a:extLst>
              <a:ext uri="{FF2B5EF4-FFF2-40B4-BE49-F238E27FC236}">
                <a16:creationId xmlns:a16="http://schemas.microsoft.com/office/drawing/2014/main" id="{537A5E17-583E-49E2-B742-16065FB30293}"/>
              </a:ext>
            </a:extLst>
          </p:cNvPr>
          <p:cNvSpPr txBox="1"/>
          <p:nvPr/>
        </p:nvSpPr>
        <p:spPr>
          <a:xfrm>
            <a:off x="721897" y="1077684"/>
            <a:ext cx="10972800" cy="6432530"/>
          </a:xfrm>
          <a:prstGeom prst="rect">
            <a:avLst/>
          </a:prstGeom>
          <a:noFill/>
        </p:spPr>
        <p:txBody>
          <a:bodyPr wrap="square" rtlCol="0">
            <a:spAutoFit/>
          </a:bodyPr>
          <a:lstStyle/>
          <a:p>
            <a:r>
              <a:rPr lang="en-US" b="1" dirty="0"/>
              <a:t>SUGGESTED ACTION: </a:t>
            </a:r>
            <a:endParaRPr lang="en-US" dirty="0"/>
          </a:p>
          <a:p>
            <a:r>
              <a:rPr lang="en-US" dirty="0"/>
              <a:t>Schedule a review of how these BMPs are applied with CBPO staff.</a:t>
            </a:r>
          </a:p>
          <a:p>
            <a:r>
              <a:rPr lang="en-US" dirty="0"/>
              <a:t> </a:t>
            </a:r>
          </a:p>
          <a:p>
            <a:r>
              <a:rPr lang="en-US" b="1" dirty="0"/>
              <a:t>CHALLENGE: </a:t>
            </a:r>
            <a:endParaRPr lang="en-US" dirty="0"/>
          </a:p>
          <a:p>
            <a:pPr lvl="0"/>
            <a:r>
              <a:rPr lang="en-US" dirty="0"/>
              <a:t>The “backfill” of inorganic N to replace manure nutrients that leave the county accounts for crop N need.</a:t>
            </a:r>
          </a:p>
          <a:p>
            <a:pPr lvl="0"/>
            <a:r>
              <a:rPr lang="en-US" dirty="0"/>
              <a:t>Phosphorus is not backfilled. </a:t>
            </a:r>
          </a:p>
          <a:p>
            <a:pPr lvl="0"/>
            <a:r>
              <a:rPr lang="en-US" dirty="0"/>
              <a:t>Agricultural input data on a county-level basis. </a:t>
            </a:r>
          </a:p>
          <a:p>
            <a:pPr lvl="0"/>
            <a:endParaRPr lang="en-US" sz="1600" dirty="0"/>
          </a:p>
          <a:p>
            <a:r>
              <a:rPr lang="en-US" sz="1600" b="1" dirty="0"/>
              <a:t> </a:t>
            </a:r>
            <a:r>
              <a:rPr lang="en-US" i="1" u="sng" dirty="0"/>
              <a:t>CAST-21 (Sept 2021) </a:t>
            </a:r>
            <a:endParaRPr lang="en-US" dirty="0"/>
          </a:p>
          <a:p>
            <a:r>
              <a:rPr lang="en-US" b="1" dirty="0"/>
              <a:t>Discussion:</a:t>
            </a:r>
            <a:r>
              <a:rPr lang="en-US" dirty="0"/>
              <a:t> Yes </a:t>
            </a:r>
          </a:p>
          <a:p>
            <a:r>
              <a:rPr lang="en-US" b="1" dirty="0"/>
              <a:t>Change</a:t>
            </a:r>
            <a:r>
              <a:rPr lang="en-US" dirty="0"/>
              <a:t>: Unlikely, due to CBP partnership-approved mechanics of the Phase 6 CBWM &amp; need for thorough examination of impacts of such changes.</a:t>
            </a:r>
          </a:p>
          <a:p>
            <a:r>
              <a:rPr lang="en-US" dirty="0"/>
              <a:t> </a:t>
            </a:r>
          </a:p>
          <a:p>
            <a:r>
              <a:rPr lang="en-US" i="1" u="sng" dirty="0"/>
              <a:t>CAST-23 (Sept 2023)</a:t>
            </a:r>
            <a:endParaRPr lang="en-US" dirty="0"/>
          </a:p>
          <a:p>
            <a:r>
              <a:rPr lang="en-US" b="1" dirty="0"/>
              <a:t>Discussion:</a:t>
            </a:r>
            <a:r>
              <a:rPr lang="en-US" dirty="0"/>
              <a:t> Yes</a:t>
            </a:r>
          </a:p>
          <a:p>
            <a:r>
              <a:rPr lang="en-US" b="1" dirty="0"/>
              <a:t>Change:</a:t>
            </a:r>
            <a:r>
              <a:rPr lang="en-US" dirty="0"/>
              <a:t> Unlikely, due to CBP partnership-approved mechanics of the Phase 6 CBWM &amp; need for thorough examination of impacts of such changes.</a:t>
            </a:r>
          </a:p>
          <a:p>
            <a:r>
              <a:rPr lang="en-US" dirty="0"/>
              <a:t> </a:t>
            </a:r>
          </a:p>
          <a:p>
            <a:r>
              <a:rPr lang="en-US" i="1" u="sng" dirty="0"/>
              <a:t>Future Watershed Model?</a:t>
            </a:r>
            <a:r>
              <a:rPr lang="en-US" dirty="0"/>
              <a:t> </a:t>
            </a:r>
          </a:p>
          <a:p>
            <a:r>
              <a:rPr lang="en-US" b="1" dirty="0"/>
              <a:t>Discussion:</a:t>
            </a:r>
            <a:r>
              <a:rPr lang="en-US" dirty="0"/>
              <a:t> Yes, as part of full review of ag inputs &amp; modeling approaches.</a:t>
            </a:r>
          </a:p>
          <a:p>
            <a:r>
              <a:rPr lang="en-US" b="1" dirty="0"/>
              <a:t>Change:</a:t>
            </a:r>
            <a:r>
              <a:rPr lang="en-US" dirty="0"/>
              <a:t> Possible</a:t>
            </a:r>
          </a:p>
          <a:p>
            <a:r>
              <a:rPr lang="en-US" dirty="0"/>
              <a:t> </a:t>
            </a:r>
          </a:p>
          <a:p>
            <a:endParaRPr lang="en-US" dirty="0"/>
          </a:p>
        </p:txBody>
      </p:sp>
    </p:spTree>
    <p:extLst>
      <p:ext uri="{BB962C8B-B14F-4D97-AF65-F5344CB8AC3E}">
        <p14:creationId xmlns:p14="http://schemas.microsoft.com/office/powerpoint/2010/main" val="36081059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8FA9CF6-8298-4FC1-990A-AFAD6F34229A}"/>
              </a:ext>
            </a:extLst>
          </p:cNvPr>
          <p:cNvPicPr>
            <a:picLocks noChangeAspect="1"/>
          </p:cNvPicPr>
          <p:nvPr/>
        </p:nvPicPr>
        <p:blipFill>
          <a:blip r:embed="rId2"/>
          <a:stretch>
            <a:fillRect/>
          </a:stretch>
        </p:blipFill>
        <p:spPr>
          <a:xfrm>
            <a:off x="363185" y="707986"/>
            <a:ext cx="9246356" cy="5303347"/>
          </a:xfrm>
          <a:prstGeom prst="rect">
            <a:avLst/>
          </a:prstGeom>
        </p:spPr>
      </p:pic>
      <p:pic>
        <p:nvPicPr>
          <p:cNvPr id="9" name="Picture 8">
            <a:extLst>
              <a:ext uri="{FF2B5EF4-FFF2-40B4-BE49-F238E27FC236}">
                <a16:creationId xmlns:a16="http://schemas.microsoft.com/office/drawing/2014/main" id="{E721B13F-A629-4CF4-81D5-F5476BCE3ECF}"/>
              </a:ext>
            </a:extLst>
          </p:cNvPr>
          <p:cNvPicPr>
            <a:picLocks noChangeAspect="1"/>
          </p:cNvPicPr>
          <p:nvPr/>
        </p:nvPicPr>
        <p:blipFill>
          <a:blip r:embed="rId3"/>
          <a:stretch>
            <a:fillRect/>
          </a:stretch>
        </p:blipFill>
        <p:spPr>
          <a:xfrm>
            <a:off x="6606848" y="1434302"/>
            <a:ext cx="8815613" cy="4509297"/>
          </a:xfrm>
          <a:prstGeom prst="rect">
            <a:avLst/>
          </a:prstGeom>
        </p:spPr>
      </p:pic>
    </p:spTree>
    <p:extLst>
      <p:ext uri="{BB962C8B-B14F-4D97-AF65-F5344CB8AC3E}">
        <p14:creationId xmlns:p14="http://schemas.microsoft.com/office/powerpoint/2010/main" val="3963287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05146F9C-39C1-45CC-B105-2A9050C1A62E}"/>
              </a:ext>
            </a:extLst>
          </p:cNvPr>
          <p:cNvGraphicFramePr>
            <a:graphicFrameLocks noGrp="1"/>
          </p:cNvGraphicFramePr>
          <p:nvPr>
            <p:extLst>
              <p:ext uri="{D42A27DB-BD31-4B8C-83A1-F6EECF244321}">
                <p14:modId xmlns:p14="http://schemas.microsoft.com/office/powerpoint/2010/main" val="2882742638"/>
              </p:ext>
            </p:extLst>
          </p:nvPr>
        </p:nvGraphicFramePr>
        <p:xfrm>
          <a:off x="702957" y="295279"/>
          <a:ext cx="10564838" cy="1398785"/>
        </p:xfrm>
        <a:graphic>
          <a:graphicData uri="http://schemas.openxmlformats.org/drawingml/2006/table">
            <a:tbl>
              <a:tblPr firstRow="1" bandRow="1">
                <a:tableStyleId>{5C22544A-7EE6-4342-B048-85BDC9FD1C3A}</a:tableStyleId>
              </a:tblPr>
              <a:tblGrid>
                <a:gridCol w="5282419">
                  <a:extLst>
                    <a:ext uri="{9D8B030D-6E8A-4147-A177-3AD203B41FA5}">
                      <a16:colId xmlns:a16="http://schemas.microsoft.com/office/drawing/2014/main" val="3133903361"/>
                    </a:ext>
                  </a:extLst>
                </a:gridCol>
                <a:gridCol w="5282419">
                  <a:extLst>
                    <a:ext uri="{9D8B030D-6E8A-4147-A177-3AD203B41FA5}">
                      <a16:colId xmlns:a16="http://schemas.microsoft.com/office/drawing/2014/main" val="2969995625"/>
                    </a:ext>
                  </a:extLst>
                </a:gridCol>
              </a:tblGrid>
              <a:tr h="484385">
                <a:tc>
                  <a:txBody>
                    <a:bodyPr/>
                    <a:lstStyle/>
                    <a:p>
                      <a:r>
                        <a:rPr lang="en-US" dirty="0"/>
                        <a:t>BMP Concern</a:t>
                      </a:r>
                    </a:p>
                  </a:txBody>
                  <a:tcPr/>
                </a:tc>
                <a:tc>
                  <a:txBody>
                    <a:bodyPr/>
                    <a:lstStyle/>
                    <a:p>
                      <a:r>
                        <a:rPr lang="en-US" dirty="0"/>
                        <a:t>CBP BMP Effectiveness Source</a:t>
                      </a:r>
                    </a:p>
                  </a:txBody>
                  <a:tcPr/>
                </a:tc>
                <a:extLst>
                  <a:ext uri="{0D108BD9-81ED-4DB2-BD59-A6C34878D82A}">
                    <a16:rowId xmlns:a16="http://schemas.microsoft.com/office/drawing/2014/main" val="2903887788"/>
                  </a:ext>
                </a:extLst>
              </a:tr>
              <a:tr h="905015">
                <a:tc>
                  <a:txBody>
                    <a:bodyPr/>
                    <a:lstStyle/>
                    <a:p>
                      <a:pPr lvl="0"/>
                      <a:r>
                        <a:rPr lang="en-US" dirty="0"/>
                        <a:t>Nutrient Management on Pasture (NY/PA)</a:t>
                      </a:r>
                    </a:p>
                    <a:p>
                      <a:pPr lvl="0"/>
                      <a:endParaRPr lang="en-US" dirty="0"/>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mn-lt"/>
                          <a:ea typeface="+mn-ea"/>
                          <a:cs typeface="+mn-cs"/>
                          <a:hlinkClick r:id="rId2"/>
                        </a:rPr>
                        <a:t>Nutrient Management Practices for use in the Phase 6.0 Chesapeake Bay Program Watershed Model </a:t>
                      </a:r>
                      <a:r>
                        <a:rPr lang="en-US" dirty="0">
                          <a:sym typeface="Wingdings" panose="05000000000000000000" pitchFamily="2" charset="2"/>
                        </a:rPr>
                        <a:t>(</a:t>
                      </a:r>
                      <a:r>
                        <a:rPr lang="en-US" b="1" dirty="0">
                          <a:sym typeface="Wingdings" panose="05000000000000000000" pitchFamily="2" charset="2"/>
                        </a:rPr>
                        <a:t>2016</a:t>
                      </a:r>
                      <a:r>
                        <a:rPr lang="en-US" dirty="0">
                          <a:sym typeface="Wingdings" panose="05000000000000000000" pitchFamily="2" charset="2"/>
                        </a:rPr>
                        <a:t>)</a:t>
                      </a:r>
                    </a:p>
                    <a:p>
                      <a:endParaRPr lang="en-US" dirty="0"/>
                    </a:p>
                  </a:txBody>
                  <a:tcPr/>
                </a:tc>
                <a:extLst>
                  <a:ext uri="{0D108BD9-81ED-4DB2-BD59-A6C34878D82A}">
                    <a16:rowId xmlns:a16="http://schemas.microsoft.com/office/drawing/2014/main" val="2515720941"/>
                  </a:ext>
                </a:extLst>
              </a:tr>
            </a:tbl>
          </a:graphicData>
        </a:graphic>
      </p:graphicFrame>
      <p:sp>
        <p:nvSpPr>
          <p:cNvPr id="2" name="Rectangle 1">
            <a:extLst>
              <a:ext uri="{FF2B5EF4-FFF2-40B4-BE49-F238E27FC236}">
                <a16:creationId xmlns:a16="http://schemas.microsoft.com/office/drawing/2014/main" id="{A8331859-93C1-4AC7-A1B8-F5ADE95E5F23}"/>
              </a:ext>
            </a:extLst>
          </p:cNvPr>
          <p:cNvSpPr/>
          <p:nvPr/>
        </p:nvSpPr>
        <p:spPr>
          <a:xfrm>
            <a:off x="692729" y="2610683"/>
            <a:ext cx="10508342" cy="3970318"/>
          </a:xfrm>
          <a:prstGeom prst="rect">
            <a:avLst/>
          </a:prstGeom>
          <a:solidFill>
            <a:schemeClr val="accent5">
              <a:lumMod val="20000"/>
              <a:lumOff val="80000"/>
            </a:schemeClr>
          </a:solidFill>
          <a:ln w="12700">
            <a:solidFill>
              <a:schemeClr val="tx1"/>
            </a:solidFill>
          </a:ln>
        </p:spPr>
        <p:txBody>
          <a:bodyPr wrap="square">
            <a:spAutoFit/>
          </a:bodyPr>
          <a:lstStyle/>
          <a:p>
            <a:r>
              <a:rPr lang="en-US" dirty="0"/>
              <a:t>Q10. Can states take credit for practices on pasture? A10. No. The panel specifically recommended reductions to application goals and runoff estimates on non-pasture acres only. (p.49)</a:t>
            </a:r>
          </a:p>
          <a:p>
            <a:endParaRPr lang="en-US" dirty="0"/>
          </a:p>
          <a:p>
            <a:r>
              <a:rPr lang="en-US" dirty="0"/>
              <a:t>“N Core NM BMP multiplier values for Other Hay and Pasture were set at 1.00 because the CBP Partnership’s modification of the LGU N application recommendations </a:t>
            </a:r>
            <a:r>
              <a:rPr lang="en-US" b="1" dirty="0">
                <a:solidFill>
                  <a:srgbClr val="C00000"/>
                </a:solidFill>
              </a:rPr>
              <a:t>created a uniform and much-reduced N application rate goal for these two agricultural land uses that included an assumed implementation rate of NM BMPs across the entire CBW</a:t>
            </a:r>
            <a:r>
              <a:rPr lang="en-US" dirty="0"/>
              <a:t>. Therefore, the Panel could not apply a N application rate BMP multiplier other than 1.00 to these two land uses.” (p.24)</a:t>
            </a:r>
          </a:p>
          <a:p>
            <a:endParaRPr lang="en-US" dirty="0"/>
          </a:p>
          <a:p>
            <a:r>
              <a:rPr lang="en-US" dirty="0"/>
              <a:t>“…Panel recommendations are</a:t>
            </a:r>
            <a:r>
              <a:rPr lang="en-US" dirty="0">
                <a:solidFill>
                  <a:srgbClr val="C00000"/>
                </a:solidFill>
              </a:rPr>
              <a:t> </a:t>
            </a:r>
            <a:r>
              <a:rPr lang="en-US" b="1" dirty="0">
                <a:solidFill>
                  <a:srgbClr val="C00000"/>
                </a:solidFill>
              </a:rPr>
              <a:t>avoiding the ‘double crediting’</a:t>
            </a:r>
            <a:r>
              <a:rPr lang="en-US" dirty="0">
                <a:solidFill>
                  <a:srgbClr val="C00000"/>
                </a:solidFill>
              </a:rPr>
              <a:t> </a:t>
            </a:r>
            <a:r>
              <a:rPr lang="en-US" dirty="0"/>
              <a:t>of nutrient management on these land uses as the “model credit” as already been represented in the base model condition established by the AMS application rate table. One potential option for the partnership to consider would be the representation of several management levels for pasture land uses in the future. Currently, only one pasture land use is available in Phase 6.” (p. 99-100)</a:t>
            </a:r>
          </a:p>
        </p:txBody>
      </p:sp>
      <p:sp>
        <p:nvSpPr>
          <p:cNvPr id="3" name="Rectangle 2">
            <a:extLst>
              <a:ext uri="{FF2B5EF4-FFF2-40B4-BE49-F238E27FC236}">
                <a16:creationId xmlns:a16="http://schemas.microsoft.com/office/drawing/2014/main" id="{7330E601-F021-4B03-9689-137F225A9A38}"/>
              </a:ext>
            </a:extLst>
          </p:cNvPr>
          <p:cNvSpPr/>
          <p:nvPr/>
        </p:nvSpPr>
        <p:spPr>
          <a:xfrm>
            <a:off x="729673" y="1877399"/>
            <a:ext cx="5495637" cy="646331"/>
          </a:xfrm>
          <a:prstGeom prst="rect">
            <a:avLst/>
          </a:prstGeom>
          <a:ln w="9525">
            <a:solidFill>
              <a:schemeClr val="tx1"/>
            </a:solidFill>
          </a:ln>
        </p:spPr>
        <p:txBody>
          <a:bodyPr wrap="square">
            <a:spAutoFit/>
          </a:bodyPr>
          <a:lstStyle/>
          <a:p>
            <a:pPr lvl="1"/>
            <a:r>
              <a:rPr lang="en-US" b="1" dirty="0"/>
              <a:t>Nutrient Management on Pasture:</a:t>
            </a:r>
          </a:p>
          <a:p>
            <a:pPr lvl="2">
              <a:buFont typeface="Wingdings" panose="05000000000000000000" pitchFamily="2" charset="2"/>
              <a:buChar char="q"/>
            </a:pPr>
            <a:r>
              <a:rPr lang="en-US" dirty="0"/>
              <a:t>Crediting NM on pasture/non-cropland acres</a:t>
            </a:r>
          </a:p>
        </p:txBody>
      </p:sp>
    </p:spTree>
    <p:extLst>
      <p:ext uri="{BB962C8B-B14F-4D97-AF65-F5344CB8AC3E}">
        <p14:creationId xmlns:p14="http://schemas.microsoft.com/office/powerpoint/2010/main" val="18925983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1F3C8-C355-4F7A-906C-866FCA594214}"/>
              </a:ext>
            </a:extLst>
          </p:cNvPr>
          <p:cNvSpPr>
            <a:spLocks noGrp="1"/>
          </p:cNvSpPr>
          <p:nvPr>
            <p:ph type="title"/>
          </p:nvPr>
        </p:nvSpPr>
        <p:spPr>
          <a:xfrm>
            <a:off x="774031" y="140535"/>
            <a:ext cx="10515600" cy="805949"/>
          </a:xfrm>
        </p:spPr>
        <p:txBody>
          <a:bodyPr/>
          <a:lstStyle/>
          <a:p>
            <a:r>
              <a:rPr lang="en-US" dirty="0"/>
              <a:t>Pasture Nutrient Management</a:t>
            </a:r>
          </a:p>
        </p:txBody>
      </p:sp>
      <p:sp>
        <p:nvSpPr>
          <p:cNvPr id="6" name="TextBox 5">
            <a:extLst>
              <a:ext uri="{FF2B5EF4-FFF2-40B4-BE49-F238E27FC236}">
                <a16:creationId xmlns:a16="http://schemas.microsoft.com/office/drawing/2014/main" id="{D1A88560-4335-4ECB-933B-7106050736D1}"/>
              </a:ext>
            </a:extLst>
          </p:cNvPr>
          <p:cNvSpPr txBox="1"/>
          <p:nvPr/>
        </p:nvSpPr>
        <p:spPr>
          <a:xfrm>
            <a:off x="786064" y="978571"/>
            <a:ext cx="10972800" cy="6186309"/>
          </a:xfrm>
          <a:prstGeom prst="rect">
            <a:avLst/>
          </a:prstGeom>
          <a:noFill/>
        </p:spPr>
        <p:txBody>
          <a:bodyPr wrap="square" rtlCol="0">
            <a:spAutoFit/>
          </a:bodyPr>
          <a:lstStyle/>
          <a:p>
            <a:r>
              <a:rPr lang="en-US" b="1" dirty="0"/>
              <a:t>SUGGESTED ACTION: </a:t>
            </a:r>
            <a:endParaRPr lang="en-US" dirty="0"/>
          </a:p>
          <a:p>
            <a:r>
              <a:rPr lang="en-US" dirty="0"/>
              <a:t>Schedule a review of the impacts of nutrient spread curves on Edge-of-Stream losses with CBPO staff.</a:t>
            </a:r>
          </a:p>
          <a:p>
            <a:r>
              <a:rPr lang="en-US" dirty="0"/>
              <a:t> </a:t>
            </a:r>
          </a:p>
          <a:p>
            <a:r>
              <a:rPr lang="en-US" b="1" dirty="0"/>
              <a:t>CHALLENGE: </a:t>
            </a:r>
            <a:endParaRPr lang="en-US" dirty="0"/>
          </a:p>
          <a:p>
            <a:r>
              <a:rPr lang="en-US" dirty="0"/>
              <a:t>State concerns overlap with CBP partnership-approved Phase 6 Expert Panel recommendations. Guidance needed from Water Quality GIT.</a:t>
            </a:r>
          </a:p>
          <a:p>
            <a:r>
              <a:rPr lang="en-US" dirty="0"/>
              <a:t> </a:t>
            </a:r>
            <a:r>
              <a:rPr lang="en-US" sz="1600" dirty="0"/>
              <a:t> </a:t>
            </a:r>
          </a:p>
          <a:p>
            <a:r>
              <a:rPr lang="en-US" sz="1600" b="1" dirty="0"/>
              <a:t> </a:t>
            </a:r>
            <a:r>
              <a:rPr lang="en-US" i="1" u="sng" dirty="0"/>
              <a:t>CAST-21 (Sept 2021) </a:t>
            </a:r>
            <a:endParaRPr lang="en-US" dirty="0"/>
          </a:p>
          <a:p>
            <a:r>
              <a:rPr lang="en-US" b="1" dirty="0"/>
              <a:t>Discussion:</a:t>
            </a:r>
            <a:r>
              <a:rPr lang="en-US" dirty="0"/>
              <a:t> Yes </a:t>
            </a:r>
          </a:p>
          <a:p>
            <a:r>
              <a:rPr lang="en-US" b="1" dirty="0"/>
              <a:t>Change</a:t>
            </a:r>
            <a:r>
              <a:rPr lang="en-US" dirty="0"/>
              <a:t>: Unlikely, due to CBP partnership-approved mechanics of the Phase 6 CBWM &amp; need for thorough examination of impacts of such changes.</a:t>
            </a:r>
          </a:p>
          <a:p>
            <a:r>
              <a:rPr lang="en-US" dirty="0"/>
              <a:t> </a:t>
            </a:r>
          </a:p>
          <a:p>
            <a:r>
              <a:rPr lang="en-US" i="1" u="sng" dirty="0"/>
              <a:t>CAST-23 (Sept 2023)</a:t>
            </a:r>
            <a:endParaRPr lang="en-US" dirty="0"/>
          </a:p>
          <a:p>
            <a:r>
              <a:rPr lang="en-US" b="1" dirty="0"/>
              <a:t>Discussion:</a:t>
            </a:r>
            <a:r>
              <a:rPr lang="en-US" dirty="0"/>
              <a:t> Yes</a:t>
            </a:r>
          </a:p>
          <a:p>
            <a:r>
              <a:rPr lang="en-US" b="1" dirty="0"/>
              <a:t>Change:</a:t>
            </a:r>
            <a:r>
              <a:rPr lang="en-US" dirty="0"/>
              <a:t> Unlikely, due to CBP partnership-approved mechanics of the Phase 6 CBWM &amp; need for thorough examination of impacts of such changes.</a:t>
            </a:r>
          </a:p>
          <a:p>
            <a:r>
              <a:rPr lang="en-US" dirty="0"/>
              <a:t> </a:t>
            </a:r>
          </a:p>
          <a:p>
            <a:r>
              <a:rPr lang="en-US" i="1" u="sng" dirty="0"/>
              <a:t>Future Watershed Model?</a:t>
            </a:r>
            <a:r>
              <a:rPr lang="en-US" dirty="0"/>
              <a:t> </a:t>
            </a:r>
          </a:p>
          <a:p>
            <a:r>
              <a:rPr lang="en-US" b="1" dirty="0"/>
              <a:t>Discussion:</a:t>
            </a:r>
            <a:r>
              <a:rPr lang="en-US" dirty="0"/>
              <a:t> Yes, as part of full review of ag inputs &amp; modeling approaches.</a:t>
            </a:r>
          </a:p>
          <a:p>
            <a:r>
              <a:rPr lang="en-US" b="1" dirty="0"/>
              <a:t>Change:</a:t>
            </a:r>
            <a:r>
              <a:rPr lang="en-US" dirty="0"/>
              <a:t> Possible</a:t>
            </a:r>
          </a:p>
          <a:p>
            <a:r>
              <a:rPr lang="en-US" dirty="0"/>
              <a:t> </a:t>
            </a:r>
          </a:p>
          <a:p>
            <a:endParaRPr lang="en-US" dirty="0"/>
          </a:p>
        </p:txBody>
      </p:sp>
    </p:spTree>
    <p:extLst>
      <p:ext uri="{BB962C8B-B14F-4D97-AF65-F5344CB8AC3E}">
        <p14:creationId xmlns:p14="http://schemas.microsoft.com/office/powerpoint/2010/main" val="803332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B419ACF-38C4-45E5-A304-423FD1E254F3}"/>
              </a:ext>
            </a:extLst>
          </p:cNvPr>
          <p:cNvSpPr/>
          <p:nvPr/>
        </p:nvSpPr>
        <p:spPr>
          <a:xfrm>
            <a:off x="224589" y="1828799"/>
            <a:ext cx="11662611" cy="4247317"/>
          </a:xfrm>
          <a:prstGeom prst="rect">
            <a:avLst/>
          </a:prstGeom>
        </p:spPr>
        <p:txBody>
          <a:bodyPr wrap="square">
            <a:spAutoFit/>
          </a:bodyPr>
          <a:lstStyle/>
          <a:p>
            <a:pPr algn="just"/>
            <a:r>
              <a:rPr lang="en-US" dirty="0">
                <a:latin typeface="Calibri" panose="020F0502020204030204" pitchFamily="34" charset="0"/>
                <a:ea typeface="Calibri" panose="020F0502020204030204" pitchFamily="34" charset="0"/>
              </a:rPr>
              <a:t>According to appendix 4B, you </a:t>
            </a:r>
            <a:r>
              <a:rPr lang="en-US" b="1" dirty="0">
                <a:latin typeface="Calibri" panose="020F0502020204030204" pitchFamily="34" charset="0"/>
                <a:ea typeface="Calibri" panose="020F0502020204030204" pitchFamily="34" charset="0"/>
              </a:rPr>
              <a:t>get .167 </a:t>
            </a:r>
            <a:r>
              <a:rPr lang="en-US" b="1" dirty="0" err="1">
                <a:latin typeface="Calibri" panose="020F0502020204030204" pitchFamily="34" charset="0"/>
                <a:ea typeface="Calibri" panose="020F0502020204030204" pitchFamily="34" charset="0"/>
              </a:rPr>
              <a:t>lbs</a:t>
            </a:r>
            <a:r>
              <a:rPr lang="en-US" b="1" dirty="0">
                <a:latin typeface="Calibri" panose="020F0502020204030204" pitchFamily="34" charset="0"/>
                <a:ea typeface="Calibri" panose="020F0502020204030204" pitchFamily="34" charset="0"/>
              </a:rPr>
              <a:t> of TN on average at the EOS if you apply an extra pound of manure N to grain with manure.  If you apply the same amount to pasture, you get .0476</a:t>
            </a:r>
            <a:r>
              <a:rPr lang="en-US" dirty="0">
                <a:latin typeface="Calibri" panose="020F0502020204030204" pitchFamily="34" charset="0"/>
                <a:ea typeface="Calibri" panose="020F0502020204030204" pitchFamily="34" charset="0"/>
              </a:rPr>
              <a:t>.  </a:t>
            </a:r>
            <a:r>
              <a:rPr lang="en-US" b="1" dirty="0">
                <a:latin typeface="Calibri" panose="020F0502020204030204" pitchFamily="34" charset="0"/>
                <a:ea typeface="Calibri" panose="020F0502020204030204" pitchFamily="34" charset="0"/>
              </a:rPr>
              <a:t>Legume hay is .199 and other hay is .224.  </a:t>
            </a:r>
            <a:r>
              <a:rPr lang="en-US" dirty="0">
                <a:latin typeface="Calibri" panose="020F0502020204030204" pitchFamily="34" charset="0"/>
                <a:ea typeface="Calibri" panose="020F0502020204030204" pitchFamily="34" charset="0"/>
              </a:rPr>
              <a:t>If you are moving manure from crop to pasture or hay </a:t>
            </a:r>
            <a:r>
              <a:rPr lang="en-US" b="1" dirty="0">
                <a:latin typeface="Calibri" panose="020F0502020204030204" pitchFamily="34" charset="0"/>
                <a:ea typeface="Calibri" panose="020F0502020204030204" pitchFamily="34" charset="0"/>
              </a:rPr>
              <a:t>as a scenario</a:t>
            </a:r>
            <a:r>
              <a:rPr lang="en-US" dirty="0">
                <a:latin typeface="Calibri" panose="020F0502020204030204" pitchFamily="34" charset="0"/>
                <a:ea typeface="Calibri" panose="020F0502020204030204" pitchFamily="34" charset="0"/>
              </a:rPr>
              <a:t>, you will have a decrease.</a:t>
            </a:r>
          </a:p>
          <a:p>
            <a:pPr algn="just"/>
            <a:r>
              <a:rPr lang="en-US" dirty="0">
                <a:latin typeface="Calibri" panose="020F0502020204030204" pitchFamily="34" charset="0"/>
                <a:ea typeface="Calibri" panose="020F0502020204030204" pitchFamily="34" charset="0"/>
              </a:rPr>
              <a:t> </a:t>
            </a:r>
          </a:p>
          <a:p>
            <a:pPr algn="just"/>
            <a:r>
              <a:rPr lang="en-US" dirty="0">
                <a:latin typeface="Calibri" panose="020F0502020204030204" pitchFamily="34" charset="0"/>
                <a:ea typeface="Calibri" panose="020F0502020204030204" pitchFamily="34" charset="0"/>
              </a:rPr>
              <a:t>But, if the </a:t>
            </a:r>
            <a:r>
              <a:rPr lang="en-US" dirty="0" err="1">
                <a:latin typeface="Calibri" panose="020F0502020204030204" pitchFamily="34" charset="0"/>
                <a:ea typeface="Calibri" panose="020F0502020204030204" pitchFamily="34" charset="0"/>
              </a:rPr>
              <a:t>AgWG</a:t>
            </a:r>
            <a:r>
              <a:rPr lang="en-US" dirty="0">
                <a:latin typeface="Calibri" panose="020F0502020204030204" pitchFamily="34" charset="0"/>
                <a:ea typeface="Calibri" panose="020F0502020204030204" pitchFamily="34" charset="0"/>
              </a:rPr>
              <a:t> wants to change this specification, it changes it throughout the model including in 1995.  The calibration loads by sector are based on modeling data and multiple model averaging.  Changing the curves will not change the overall ag load in the calibration.</a:t>
            </a:r>
          </a:p>
          <a:p>
            <a:pPr algn="just"/>
            <a:r>
              <a:rPr lang="en-US" dirty="0">
                <a:latin typeface="Calibri" panose="020F0502020204030204" pitchFamily="34" charset="0"/>
                <a:ea typeface="Calibri" panose="020F0502020204030204" pitchFamily="34" charset="0"/>
              </a:rPr>
              <a:t> </a:t>
            </a:r>
          </a:p>
          <a:p>
            <a:pPr algn="just"/>
            <a:r>
              <a:rPr lang="en-US" b="1" dirty="0">
                <a:latin typeface="Calibri" panose="020F0502020204030204" pitchFamily="34" charset="0"/>
                <a:ea typeface="Calibri" panose="020F0502020204030204" pitchFamily="34" charset="0"/>
              </a:rPr>
              <a:t>Predicting how it will change in scenarios relative to 1995 is very complicated.  </a:t>
            </a:r>
            <a:r>
              <a:rPr lang="en-US" dirty="0">
                <a:latin typeface="Calibri" panose="020F0502020204030204" pitchFamily="34" charset="0"/>
                <a:ea typeface="Calibri" panose="020F0502020204030204" pitchFamily="34" charset="0"/>
              </a:rPr>
              <a:t>Generally, if the pasture line is moved up from where it is now, more manure will go onto pasture, but that means a higher fraction of inorganic on cropland, which creates a higher load.  But, all scenarios are relative, so if the ratio of available manure to crop need increases in a scenario and the slope of pasture is higher than it was, you will move more manure to pasture than that same scenario in CAST-2019. Of course, the total fertilizer is a known quantity as well so shifting manure in one direction will shift fertilizer in the  other direction, which may make total loads go up as inorganic fills in, even as the load generated </a:t>
            </a:r>
            <a:r>
              <a:rPr lang="en-US" i="1" dirty="0">
                <a:latin typeface="Calibri" panose="020F0502020204030204" pitchFamily="34" charset="0"/>
                <a:ea typeface="Calibri" panose="020F0502020204030204" pitchFamily="34" charset="0"/>
              </a:rPr>
              <a:t>from manure</a:t>
            </a:r>
            <a:r>
              <a:rPr lang="en-US" dirty="0">
                <a:latin typeface="Calibri" panose="020F0502020204030204" pitchFamily="34" charset="0"/>
                <a:ea typeface="Calibri" panose="020F0502020204030204" pitchFamily="34" charset="0"/>
              </a:rPr>
              <a:t> goes down.  But this all interacts with nutrient management and changes in crop types, </a:t>
            </a:r>
            <a:r>
              <a:rPr lang="en-US" dirty="0" err="1">
                <a:latin typeface="Calibri" panose="020F0502020204030204" pitchFamily="34" charset="0"/>
                <a:ea typeface="Calibri" panose="020F0502020204030204" pitchFamily="34" charset="0"/>
              </a:rPr>
              <a:t>etc</a:t>
            </a:r>
            <a:r>
              <a:rPr lang="en-US" dirty="0">
                <a:latin typeface="Calibri" panose="020F0502020204030204" pitchFamily="34" charset="0"/>
                <a:ea typeface="Calibri" panose="020F0502020204030204" pitchFamily="34" charset="0"/>
              </a:rPr>
              <a:t>, so it’s really hard so say. </a:t>
            </a:r>
          </a:p>
        </p:txBody>
      </p:sp>
      <p:sp>
        <p:nvSpPr>
          <p:cNvPr id="6" name="Rectangle 5">
            <a:extLst>
              <a:ext uri="{FF2B5EF4-FFF2-40B4-BE49-F238E27FC236}">
                <a16:creationId xmlns:a16="http://schemas.microsoft.com/office/drawing/2014/main" id="{27976ABD-D715-49B6-AC3D-912D1679B449}"/>
              </a:ext>
            </a:extLst>
          </p:cNvPr>
          <p:cNvSpPr/>
          <p:nvPr/>
        </p:nvSpPr>
        <p:spPr>
          <a:xfrm>
            <a:off x="435198" y="0"/>
            <a:ext cx="11387833" cy="1569660"/>
          </a:xfrm>
          <a:prstGeom prst="rect">
            <a:avLst/>
          </a:prstGeom>
          <a:noFill/>
        </p:spPr>
        <p:txBody>
          <a:bodyPr wrap="square" lIns="91440" tIns="45720" rIns="91440" bIns="45720">
            <a:spAutoFit/>
          </a:bodyPr>
          <a:lstStyle/>
          <a:p>
            <a:pPr algn="ctr"/>
            <a:r>
              <a:rPr lang="en-US" sz="9600" b="1" dirty="0">
                <a:ln w="22225">
                  <a:solidFill>
                    <a:schemeClr val="accent2"/>
                  </a:solidFill>
                  <a:prstDash val="solid"/>
                </a:ln>
                <a:solidFill>
                  <a:schemeClr val="accent2">
                    <a:lumMod val="40000"/>
                    <a:lumOff val="60000"/>
                  </a:schemeClr>
                </a:solidFill>
              </a:rPr>
              <a:t>IT’S COMPLICATED…</a:t>
            </a:r>
            <a:endParaRPr lang="en-US" sz="96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14628838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D64B0D5-0ED2-45E1-BF58-0FC1CF1466E6}"/>
              </a:ext>
            </a:extLst>
          </p:cNvPr>
          <p:cNvPicPr>
            <a:picLocks noChangeAspect="1"/>
          </p:cNvPicPr>
          <p:nvPr/>
        </p:nvPicPr>
        <p:blipFill>
          <a:blip r:embed="rId2"/>
          <a:stretch>
            <a:fillRect/>
          </a:stretch>
        </p:blipFill>
        <p:spPr>
          <a:xfrm>
            <a:off x="1716506" y="242237"/>
            <a:ext cx="8887326" cy="6466912"/>
          </a:xfrm>
          <a:prstGeom prst="rect">
            <a:avLst/>
          </a:prstGeom>
        </p:spPr>
      </p:pic>
    </p:spTree>
    <p:extLst>
      <p:ext uri="{BB962C8B-B14F-4D97-AF65-F5344CB8AC3E}">
        <p14:creationId xmlns:p14="http://schemas.microsoft.com/office/powerpoint/2010/main" val="3713788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4335327"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123E62-0847-45EA-8458-E12969E64F44}"/>
              </a:ext>
            </a:extLst>
          </p:cNvPr>
          <p:cNvSpPr>
            <a:spLocks noGrp="1"/>
          </p:cNvSpPr>
          <p:nvPr>
            <p:ph type="title"/>
          </p:nvPr>
        </p:nvSpPr>
        <p:spPr>
          <a:xfrm>
            <a:off x="594360" y="637125"/>
            <a:ext cx="3802276" cy="5256371"/>
          </a:xfrm>
        </p:spPr>
        <p:txBody>
          <a:bodyPr>
            <a:normAutofit/>
          </a:bodyPr>
          <a:lstStyle/>
          <a:p>
            <a:r>
              <a:rPr lang="en-US" sz="4800" u="sng" dirty="0"/>
              <a:t>Challenges</a:t>
            </a:r>
            <a:br>
              <a:rPr lang="en-US" sz="4800" u="sng" dirty="0"/>
            </a:br>
            <a:br>
              <a:rPr lang="en-US" sz="4800" u="sng" dirty="0"/>
            </a:br>
            <a:r>
              <a:rPr lang="en-US" sz="2400" i="1" dirty="0"/>
              <a:t>September </a:t>
            </a:r>
            <a:r>
              <a:rPr lang="en-US" sz="2400" i="1" dirty="0" err="1"/>
              <a:t>AgWG</a:t>
            </a:r>
            <a:r>
              <a:rPr lang="en-US" sz="2400" i="1" dirty="0"/>
              <a:t> Call:</a:t>
            </a:r>
            <a:br>
              <a:rPr lang="en-US" sz="3200" dirty="0"/>
            </a:br>
            <a:br>
              <a:rPr lang="en-US" sz="3200" dirty="0"/>
            </a:br>
            <a:r>
              <a:rPr lang="en-US" sz="1600" dirty="0"/>
              <a:t>Action: The Ad Hoc Cast Concerns group will discuss and prioritize CAST concerns raised in addition to the current “CAST-21 Workplan” and bring recommendations back to the </a:t>
            </a:r>
            <a:r>
              <a:rPr lang="en-US" sz="1600" dirty="0" err="1"/>
              <a:t>AgWG</a:t>
            </a:r>
            <a:r>
              <a:rPr lang="en-US" sz="1600" dirty="0"/>
              <a:t>.</a:t>
            </a:r>
            <a:endParaRPr lang="en-US" sz="4800" dirty="0"/>
          </a:p>
        </p:txBody>
      </p:sp>
      <p:graphicFrame>
        <p:nvGraphicFramePr>
          <p:cNvPr id="5" name="Content Placeholder 2">
            <a:extLst>
              <a:ext uri="{FF2B5EF4-FFF2-40B4-BE49-F238E27FC236}">
                <a16:creationId xmlns:a16="http://schemas.microsoft.com/office/drawing/2014/main" id="{708A4ED7-B2C3-4928-B8B1-7135315033B5}"/>
              </a:ext>
            </a:extLst>
          </p:cNvPr>
          <p:cNvGraphicFramePr>
            <a:graphicFrameLocks noGrp="1"/>
          </p:cNvGraphicFramePr>
          <p:nvPr>
            <p:ph idx="1"/>
            <p:extLst>
              <p:ext uri="{D42A27DB-BD31-4B8C-83A1-F6EECF244321}">
                <p14:modId xmlns:p14="http://schemas.microsoft.com/office/powerpoint/2010/main" val="2483950002"/>
              </p:ext>
            </p:extLst>
          </p:nvPr>
        </p:nvGraphicFramePr>
        <p:xfrm>
          <a:off x="5166985" y="303591"/>
          <a:ext cx="6588691" cy="5896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54781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0430C9-A915-4910-AF28-170680D10B16}"/>
              </a:ext>
            </a:extLst>
          </p:cNvPr>
          <p:cNvSpPr/>
          <p:nvPr/>
        </p:nvSpPr>
        <p:spPr>
          <a:xfrm>
            <a:off x="3103418" y="2752435"/>
            <a:ext cx="5911271" cy="1754326"/>
          </a:xfrm>
          <a:prstGeom prst="rect">
            <a:avLst/>
          </a:prstGeom>
          <a:noFill/>
        </p:spPr>
        <p:txBody>
          <a:bodyPr wrap="square" lIns="91440" tIns="45720" rIns="91440" bIns="45720">
            <a:spAutoFit/>
          </a:bodyPr>
          <a:lstStyle/>
          <a:p>
            <a:pPr algn="ct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BREAK </a:t>
            </a:r>
          </a:p>
          <a:p>
            <a:pPr algn="ct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(5 min)</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2109242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A440487-5C33-418E-B908-425ED78726E8}"/>
              </a:ext>
            </a:extLst>
          </p:cNvPr>
          <p:cNvSpPr>
            <a:spLocks noGrp="1"/>
          </p:cNvSpPr>
          <p:nvPr>
            <p:ph type="title"/>
          </p:nvPr>
        </p:nvSpPr>
        <p:spPr>
          <a:xfrm>
            <a:off x="5846220" y="0"/>
            <a:ext cx="4977976" cy="1454051"/>
          </a:xfrm>
        </p:spPr>
        <p:txBody>
          <a:bodyPr>
            <a:normAutofit/>
          </a:bodyPr>
          <a:lstStyle/>
          <a:p>
            <a:r>
              <a:rPr lang="en-US" dirty="0">
                <a:solidFill>
                  <a:srgbClr val="000000"/>
                </a:solidFill>
              </a:rPr>
              <a:t>Moving Forward</a:t>
            </a:r>
          </a:p>
        </p:txBody>
      </p:sp>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a:extLst>
              <a:ext uri="{FF2B5EF4-FFF2-40B4-BE49-F238E27FC236}">
                <a16:creationId xmlns:a16="http://schemas.microsoft.com/office/drawing/2014/main" id="{BAB7C39D-A325-4E32-B5B9-EA67333DDCDB}"/>
              </a:ext>
            </a:extLst>
          </p:cNvPr>
          <p:cNvPicPr>
            <a:picLocks noChangeAspect="1"/>
          </p:cNvPicPr>
          <p:nvPr/>
        </p:nvPicPr>
        <p:blipFill rotWithShape="1">
          <a:blip r:embed="rId3">
            <a:alphaModFix/>
          </a:blip>
          <a:srcRect l="17131" r="22439" b="1"/>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Content Placeholder 2">
            <a:extLst>
              <a:ext uri="{FF2B5EF4-FFF2-40B4-BE49-F238E27FC236}">
                <a16:creationId xmlns:a16="http://schemas.microsoft.com/office/drawing/2014/main" id="{2D2A89C1-8EBE-4728-991A-D2845B850799}"/>
              </a:ext>
            </a:extLst>
          </p:cNvPr>
          <p:cNvSpPr>
            <a:spLocks noGrp="1"/>
          </p:cNvSpPr>
          <p:nvPr>
            <p:ph idx="1"/>
          </p:nvPr>
        </p:nvSpPr>
        <p:spPr>
          <a:xfrm>
            <a:off x="5905638" y="1777429"/>
            <a:ext cx="5426757" cy="4719624"/>
          </a:xfrm>
        </p:spPr>
        <p:txBody>
          <a:bodyPr anchor="ctr">
            <a:normAutofit fontScale="32500" lnSpcReduction="20000"/>
          </a:bodyPr>
          <a:lstStyle/>
          <a:p>
            <a:r>
              <a:rPr lang="en-US" sz="7200" dirty="0">
                <a:solidFill>
                  <a:srgbClr val="000000"/>
                </a:solidFill>
              </a:rPr>
              <a:t>Post list of concerns on </a:t>
            </a:r>
            <a:r>
              <a:rPr lang="en-US" sz="7200" dirty="0" err="1">
                <a:solidFill>
                  <a:srgbClr val="000000"/>
                </a:solidFill>
              </a:rPr>
              <a:t>AgWG</a:t>
            </a:r>
            <a:r>
              <a:rPr lang="en-US" sz="7200" dirty="0">
                <a:solidFill>
                  <a:srgbClr val="000000"/>
                </a:solidFill>
              </a:rPr>
              <a:t> website (finding right spot)</a:t>
            </a:r>
          </a:p>
          <a:p>
            <a:endParaRPr lang="en-US" sz="7200" dirty="0">
              <a:solidFill>
                <a:srgbClr val="000000"/>
              </a:solidFill>
            </a:endParaRPr>
          </a:p>
          <a:p>
            <a:r>
              <a:rPr lang="en-US" sz="7200" dirty="0">
                <a:solidFill>
                  <a:srgbClr val="000000"/>
                </a:solidFill>
              </a:rPr>
              <a:t>Update </a:t>
            </a:r>
            <a:r>
              <a:rPr lang="en-US" sz="7200" dirty="0" err="1">
                <a:solidFill>
                  <a:srgbClr val="000000"/>
                </a:solidFill>
              </a:rPr>
              <a:t>AgWG</a:t>
            </a:r>
            <a:r>
              <a:rPr lang="en-US" sz="7200" dirty="0">
                <a:solidFill>
                  <a:srgbClr val="000000"/>
                </a:solidFill>
              </a:rPr>
              <a:t> on today’s meeting Oct 15)</a:t>
            </a:r>
          </a:p>
          <a:p>
            <a:pPr lvl="1"/>
            <a:r>
              <a:rPr lang="en-US" sz="6400" dirty="0">
                <a:solidFill>
                  <a:srgbClr val="000000"/>
                </a:solidFill>
              </a:rPr>
              <a:t>Post meeting approved minutes on </a:t>
            </a:r>
            <a:r>
              <a:rPr lang="en-US" sz="6400" dirty="0" err="1">
                <a:solidFill>
                  <a:srgbClr val="000000"/>
                </a:solidFill>
              </a:rPr>
              <a:t>AgWG</a:t>
            </a:r>
            <a:r>
              <a:rPr lang="en-US" sz="6400" dirty="0">
                <a:solidFill>
                  <a:srgbClr val="000000"/>
                </a:solidFill>
              </a:rPr>
              <a:t> page</a:t>
            </a:r>
          </a:p>
          <a:p>
            <a:pPr marL="457200" lvl="1" indent="0">
              <a:buNone/>
            </a:pPr>
            <a:endParaRPr lang="en-US" sz="7200" dirty="0">
              <a:solidFill>
                <a:srgbClr val="000000"/>
              </a:solidFill>
            </a:endParaRPr>
          </a:p>
          <a:p>
            <a:r>
              <a:rPr lang="en-US" sz="8000" dirty="0">
                <a:solidFill>
                  <a:srgbClr val="000000"/>
                </a:solidFill>
              </a:rPr>
              <a:t>Time Table </a:t>
            </a:r>
          </a:p>
          <a:p>
            <a:pPr lvl="1"/>
            <a:r>
              <a:rPr lang="en-US" sz="7200" dirty="0">
                <a:solidFill>
                  <a:srgbClr val="000000"/>
                </a:solidFill>
              </a:rPr>
              <a:t>CAST-21 Workplan is prioritized by CBP partnership</a:t>
            </a:r>
          </a:p>
          <a:p>
            <a:pPr lvl="1"/>
            <a:r>
              <a:rPr lang="en-US" sz="7200" dirty="0">
                <a:solidFill>
                  <a:srgbClr val="000000"/>
                </a:solidFill>
              </a:rPr>
              <a:t>Additional concerns</a:t>
            </a:r>
          </a:p>
          <a:p>
            <a:pPr lvl="2"/>
            <a:r>
              <a:rPr lang="en-US" sz="6400" dirty="0">
                <a:solidFill>
                  <a:srgbClr val="000000"/>
                </a:solidFill>
              </a:rPr>
              <a:t>Leads</a:t>
            </a:r>
          </a:p>
          <a:p>
            <a:pPr lvl="2"/>
            <a:r>
              <a:rPr lang="en-US" sz="6400" dirty="0">
                <a:solidFill>
                  <a:srgbClr val="000000"/>
                </a:solidFill>
              </a:rPr>
              <a:t>WQGIT updates &amp; guidance	</a:t>
            </a:r>
          </a:p>
          <a:p>
            <a:pPr lvl="3"/>
            <a:r>
              <a:rPr lang="en-US" sz="4800" dirty="0">
                <a:solidFill>
                  <a:srgbClr val="000000"/>
                </a:solidFill>
              </a:rPr>
              <a:t>EP issues may require significant resources</a:t>
            </a:r>
          </a:p>
          <a:p>
            <a:pPr lvl="3"/>
            <a:r>
              <a:rPr lang="en-US" sz="4800" dirty="0">
                <a:solidFill>
                  <a:srgbClr val="000000"/>
                </a:solidFill>
              </a:rPr>
              <a:t>Sept 2021 deadline may not be feasible</a:t>
            </a:r>
          </a:p>
          <a:p>
            <a:pPr lvl="3"/>
            <a:endParaRPr lang="en-US" sz="2600" dirty="0">
              <a:solidFill>
                <a:srgbClr val="000000"/>
              </a:solidFill>
            </a:endParaRPr>
          </a:p>
          <a:p>
            <a:pPr lvl="1"/>
            <a:endParaRPr lang="en-US" sz="2000" dirty="0">
              <a:solidFill>
                <a:srgbClr val="000000"/>
              </a:solidFill>
            </a:endParaRPr>
          </a:p>
        </p:txBody>
      </p:sp>
    </p:spTree>
    <p:extLst>
      <p:ext uri="{BB962C8B-B14F-4D97-AF65-F5344CB8AC3E}">
        <p14:creationId xmlns:p14="http://schemas.microsoft.com/office/powerpoint/2010/main" val="2004934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23A1C-87B2-496E-B1E4-C5FD4EF832CA}"/>
              </a:ext>
            </a:extLst>
          </p:cNvPr>
          <p:cNvSpPr>
            <a:spLocks noGrp="1"/>
          </p:cNvSpPr>
          <p:nvPr>
            <p:ph type="title"/>
          </p:nvPr>
        </p:nvSpPr>
        <p:spPr>
          <a:xfrm>
            <a:off x="643467" y="321734"/>
            <a:ext cx="10905066" cy="1135737"/>
          </a:xfrm>
        </p:spPr>
        <p:txBody>
          <a:bodyPr>
            <a:normAutofit/>
          </a:bodyPr>
          <a:lstStyle/>
          <a:p>
            <a:r>
              <a:rPr lang="en-US" u="sng" dirty="0"/>
              <a:t>Additional Concerns- MD</a:t>
            </a:r>
          </a:p>
        </p:txBody>
      </p:sp>
      <p:sp>
        <p:nvSpPr>
          <p:cNvPr id="3" name="Content Placeholder 2">
            <a:extLst>
              <a:ext uri="{FF2B5EF4-FFF2-40B4-BE49-F238E27FC236}">
                <a16:creationId xmlns:a16="http://schemas.microsoft.com/office/drawing/2014/main" id="{2C07ACCB-21C5-4440-8AF8-7D5AE95FB72E}"/>
              </a:ext>
            </a:extLst>
          </p:cNvPr>
          <p:cNvSpPr>
            <a:spLocks noGrp="1"/>
          </p:cNvSpPr>
          <p:nvPr>
            <p:ph idx="1"/>
          </p:nvPr>
        </p:nvSpPr>
        <p:spPr>
          <a:xfrm>
            <a:off x="643467" y="1670439"/>
            <a:ext cx="10905066" cy="4393982"/>
          </a:xfrm>
        </p:spPr>
        <p:txBody>
          <a:bodyPr>
            <a:normAutofit fontScale="92500" lnSpcReduction="10000"/>
          </a:bodyPr>
          <a:lstStyle/>
          <a:p>
            <a:pPr marL="0" indent="0">
              <a:buNone/>
            </a:pPr>
            <a:r>
              <a:rPr lang="en-US" sz="3000" b="1" dirty="0"/>
              <a:t>Animal Populations: explore other estimating options</a:t>
            </a:r>
          </a:p>
          <a:p>
            <a:pPr lvl="1">
              <a:buFont typeface="Wingdings" panose="05000000000000000000" pitchFamily="2" charset="2"/>
              <a:buChar char="q"/>
            </a:pPr>
            <a:r>
              <a:rPr lang="en-US" sz="2600" dirty="0"/>
              <a:t>Improve livestock (dairy, equine, beef) population estimates </a:t>
            </a:r>
            <a:endParaRPr lang="en-US" sz="3000" dirty="0"/>
          </a:p>
          <a:p>
            <a:pPr lvl="2">
              <a:buFont typeface="Wingdings" panose="05000000000000000000" pitchFamily="2" charset="2"/>
              <a:buChar char="q"/>
            </a:pPr>
            <a:r>
              <a:rPr lang="en-US" dirty="0"/>
              <a:t>Reduction goals for some counties unattainable due to inaccurate population assumptions (i.e. poultry mortality, waste management).</a:t>
            </a:r>
          </a:p>
          <a:p>
            <a:pPr lvl="1">
              <a:buFont typeface="Wingdings" panose="05000000000000000000" pitchFamily="2" charset="2"/>
              <a:buChar char="q"/>
            </a:pPr>
            <a:endParaRPr lang="en-US" b="1" dirty="0"/>
          </a:p>
          <a:p>
            <a:pPr marL="0" indent="0">
              <a:buNone/>
            </a:pPr>
            <a:r>
              <a:rPr lang="en-US" sz="3200" b="1" dirty="0"/>
              <a:t>Crop Production Acres: improve annual estimates</a:t>
            </a:r>
            <a:endParaRPr lang="en-US" sz="3200" dirty="0"/>
          </a:p>
          <a:p>
            <a:pPr lvl="1">
              <a:buFont typeface="Wingdings" panose="05000000000000000000" pitchFamily="2" charset="2"/>
              <a:buChar char="q"/>
            </a:pPr>
            <a:r>
              <a:rPr lang="en-US" dirty="0"/>
              <a:t>MD’s Nutrient Management Annual Implementation Report (AIR)</a:t>
            </a:r>
          </a:p>
          <a:p>
            <a:pPr lvl="1">
              <a:buFont typeface="Wingdings" panose="05000000000000000000" pitchFamily="2" charset="2"/>
              <a:buChar char="q"/>
            </a:pPr>
            <a:r>
              <a:rPr lang="en-US" dirty="0"/>
              <a:t>other means (USDA-FSA crop reporting)</a:t>
            </a:r>
          </a:p>
          <a:p>
            <a:pPr lvl="1">
              <a:buFont typeface="Wingdings" panose="05000000000000000000" pitchFamily="2" charset="2"/>
              <a:buChar char="q"/>
            </a:pPr>
            <a:endParaRPr lang="en-US" sz="2600" dirty="0"/>
          </a:p>
          <a:p>
            <a:pPr marL="0" indent="0">
              <a:buNone/>
            </a:pPr>
            <a:r>
              <a:rPr lang="en-US" sz="3200" b="1" dirty="0"/>
              <a:t>Fertilizer sales and use data</a:t>
            </a:r>
          </a:p>
          <a:p>
            <a:pPr lvl="1">
              <a:buFont typeface="Wingdings" panose="05000000000000000000" pitchFamily="2" charset="2"/>
              <a:buChar char="q"/>
            </a:pPr>
            <a:r>
              <a:rPr lang="en-US" sz="2600" dirty="0"/>
              <a:t>Better understanding via state chemist</a:t>
            </a:r>
          </a:p>
          <a:p>
            <a:endParaRPr lang="en-US" sz="2000" dirty="0"/>
          </a:p>
        </p:txBody>
      </p:sp>
    </p:spTree>
    <p:extLst>
      <p:ext uri="{BB962C8B-B14F-4D97-AF65-F5344CB8AC3E}">
        <p14:creationId xmlns:p14="http://schemas.microsoft.com/office/powerpoint/2010/main" val="14910668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45515-AAED-434C-8B5F-BFCC5629F6CD}"/>
              </a:ext>
            </a:extLst>
          </p:cNvPr>
          <p:cNvSpPr>
            <a:spLocks noGrp="1"/>
          </p:cNvSpPr>
          <p:nvPr>
            <p:ph type="title"/>
          </p:nvPr>
        </p:nvSpPr>
        <p:spPr/>
        <p:txBody>
          <a:bodyPr/>
          <a:lstStyle/>
          <a:p>
            <a:r>
              <a:rPr lang="en-US" u="sng" dirty="0"/>
              <a:t>Additional Concerns- NY</a:t>
            </a:r>
          </a:p>
        </p:txBody>
      </p:sp>
      <p:sp>
        <p:nvSpPr>
          <p:cNvPr id="3" name="Content Placeholder 2">
            <a:extLst>
              <a:ext uri="{FF2B5EF4-FFF2-40B4-BE49-F238E27FC236}">
                <a16:creationId xmlns:a16="http://schemas.microsoft.com/office/drawing/2014/main" id="{414C2EBD-8BF2-4CC4-A898-361C4935F997}"/>
              </a:ext>
            </a:extLst>
          </p:cNvPr>
          <p:cNvSpPr>
            <a:spLocks noGrp="1"/>
          </p:cNvSpPr>
          <p:nvPr>
            <p:ph idx="1"/>
          </p:nvPr>
        </p:nvSpPr>
        <p:spPr/>
        <p:txBody>
          <a:bodyPr>
            <a:normAutofit/>
          </a:bodyPr>
          <a:lstStyle/>
          <a:p>
            <a:pPr marL="0" indent="0">
              <a:buNone/>
            </a:pPr>
            <a:r>
              <a:rPr lang="en-US" b="1" dirty="0"/>
              <a:t>Animal Populations: explore other estimating options</a:t>
            </a:r>
          </a:p>
          <a:p>
            <a:pPr lvl="1">
              <a:buFont typeface="Wingdings" panose="05000000000000000000" pitchFamily="2" charset="2"/>
              <a:buChar char="q"/>
            </a:pPr>
            <a:r>
              <a:rPr lang="en-US" dirty="0"/>
              <a:t>Over-estimation for counties partially within the watershed </a:t>
            </a:r>
          </a:p>
          <a:p>
            <a:pPr lvl="1">
              <a:buFont typeface="Wingdings" panose="05000000000000000000" pitchFamily="2" charset="2"/>
              <a:buChar char="q"/>
            </a:pPr>
            <a:endParaRPr lang="en-US" dirty="0"/>
          </a:p>
          <a:p>
            <a:pPr marL="0" indent="0">
              <a:buNone/>
            </a:pPr>
            <a:r>
              <a:rPr lang="en-US" b="1" dirty="0"/>
              <a:t>Cover Crops:</a:t>
            </a:r>
          </a:p>
          <a:p>
            <a:pPr lvl="1">
              <a:buFont typeface="Wingdings" panose="05000000000000000000" pitchFamily="2" charset="2"/>
              <a:buChar char="q"/>
            </a:pPr>
            <a:r>
              <a:rPr lang="en-US" dirty="0"/>
              <a:t>Additional category Commodity Cover Crops with Manure (not inorganic fertilizer).</a:t>
            </a:r>
          </a:p>
          <a:p>
            <a:pPr lvl="2">
              <a:buFont typeface="Wingdings" panose="05000000000000000000" pitchFamily="2" charset="2"/>
              <a:buChar char="q"/>
            </a:pPr>
            <a:r>
              <a:rPr lang="en-US" dirty="0"/>
              <a:t>Encourage/credit cover cropping in forage-based dairy cropping systems</a:t>
            </a:r>
          </a:p>
          <a:p>
            <a:pPr lvl="2">
              <a:buFont typeface="Wingdings" panose="05000000000000000000" pitchFamily="2" charset="2"/>
              <a:buChar char="q"/>
            </a:pPr>
            <a:endParaRPr lang="en-US" dirty="0"/>
          </a:p>
          <a:p>
            <a:pPr marL="0" indent="0">
              <a:buNone/>
            </a:pPr>
            <a:r>
              <a:rPr lang="en-US" b="1" dirty="0"/>
              <a:t>Nutrient Management on Pasture:</a:t>
            </a:r>
          </a:p>
          <a:p>
            <a:pPr lvl="1">
              <a:buFont typeface="Wingdings" panose="05000000000000000000" pitchFamily="2" charset="2"/>
              <a:buChar char="q"/>
            </a:pPr>
            <a:r>
              <a:rPr lang="en-US" dirty="0"/>
              <a:t>Credit options and/or inorganic fertilizer rates</a:t>
            </a:r>
          </a:p>
          <a:p>
            <a:endParaRPr lang="en-US" dirty="0"/>
          </a:p>
        </p:txBody>
      </p:sp>
    </p:spTree>
    <p:extLst>
      <p:ext uri="{BB962C8B-B14F-4D97-AF65-F5344CB8AC3E}">
        <p14:creationId xmlns:p14="http://schemas.microsoft.com/office/powerpoint/2010/main" val="3270999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F400B-8ECF-4749-A7F8-879943CAACE6}"/>
              </a:ext>
            </a:extLst>
          </p:cNvPr>
          <p:cNvSpPr>
            <a:spLocks noGrp="1"/>
          </p:cNvSpPr>
          <p:nvPr>
            <p:ph type="title"/>
          </p:nvPr>
        </p:nvSpPr>
        <p:spPr>
          <a:xfrm>
            <a:off x="838200" y="365125"/>
            <a:ext cx="10515600" cy="697321"/>
          </a:xfrm>
        </p:spPr>
        <p:txBody>
          <a:bodyPr/>
          <a:lstStyle/>
          <a:p>
            <a:r>
              <a:rPr lang="en-US" u="sng" dirty="0"/>
              <a:t>Additional Concerns - PA</a:t>
            </a:r>
          </a:p>
        </p:txBody>
      </p:sp>
      <p:sp>
        <p:nvSpPr>
          <p:cNvPr id="3" name="Content Placeholder 2">
            <a:extLst>
              <a:ext uri="{FF2B5EF4-FFF2-40B4-BE49-F238E27FC236}">
                <a16:creationId xmlns:a16="http://schemas.microsoft.com/office/drawing/2014/main" id="{27567932-890F-489F-AC35-03FDAD8988D1}"/>
              </a:ext>
            </a:extLst>
          </p:cNvPr>
          <p:cNvSpPr>
            <a:spLocks noGrp="1"/>
          </p:cNvSpPr>
          <p:nvPr>
            <p:ph idx="1"/>
          </p:nvPr>
        </p:nvSpPr>
        <p:spPr>
          <a:xfrm>
            <a:off x="785949" y="1436916"/>
            <a:ext cx="10515600" cy="5097100"/>
          </a:xfrm>
        </p:spPr>
        <p:txBody>
          <a:bodyPr>
            <a:normAutofit fontScale="85000" lnSpcReduction="20000"/>
          </a:bodyPr>
          <a:lstStyle/>
          <a:p>
            <a:pPr marL="457200" lvl="1" indent="0">
              <a:buNone/>
            </a:pPr>
            <a:r>
              <a:rPr lang="en-US" b="1" dirty="0"/>
              <a:t>Dairy Precision Feeding:</a:t>
            </a:r>
          </a:p>
          <a:p>
            <a:pPr lvl="2">
              <a:buFont typeface="Wingdings" panose="05000000000000000000" pitchFamily="2" charset="2"/>
              <a:buChar char="q"/>
            </a:pPr>
            <a:r>
              <a:rPr lang="en-US" dirty="0"/>
              <a:t>Revisit the criteria for measurement of implementation</a:t>
            </a:r>
          </a:p>
          <a:p>
            <a:pPr lvl="2">
              <a:buFont typeface="Wingdings" panose="05000000000000000000" pitchFamily="2" charset="2"/>
              <a:buChar char="q"/>
            </a:pPr>
            <a:endParaRPr lang="en-US" dirty="0"/>
          </a:p>
          <a:p>
            <a:pPr marL="457200" lvl="1" indent="0">
              <a:buNone/>
            </a:pPr>
            <a:r>
              <a:rPr lang="en-US" b="1" dirty="0"/>
              <a:t>Rotational/Prescribed Grazing:</a:t>
            </a:r>
          </a:p>
          <a:p>
            <a:pPr lvl="2">
              <a:buFont typeface="Wingdings" panose="05000000000000000000" pitchFamily="2" charset="2"/>
              <a:buChar char="q"/>
            </a:pPr>
            <a:r>
              <a:rPr lang="en-US" dirty="0"/>
              <a:t>Revisit the criteria for determining implementation</a:t>
            </a:r>
          </a:p>
          <a:p>
            <a:pPr lvl="2">
              <a:buFont typeface="Wingdings" panose="05000000000000000000" pitchFamily="2" charset="2"/>
              <a:buChar char="q"/>
            </a:pPr>
            <a:endParaRPr lang="en-US" dirty="0"/>
          </a:p>
          <a:p>
            <a:pPr marL="457200" lvl="1" indent="0">
              <a:buNone/>
            </a:pPr>
            <a:r>
              <a:rPr lang="en-US" b="1" dirty="0"/>
              <a:t>Cover Crops:</a:t>
            </a:r>
          </a:p>
          <a:p>
            <a:pPr lvl="2">
              <a:buFont typeface="Wingdings" panose="05000000000000000000" pitchFamily="2" charset="2"/>
              <a:buChar char="q"/>
            </a:pPr>
            <a:r>
              <a:rPr lang="en-US" dirty="0"/>
              <a:t>Revisit the criteria for crediting commodity cover crop (harvested, nutrients applied)</a:t>
            </a:r>
          </a:p>
          <a:p>
            <a:pPr lvl="2">
              <a:buFont typeface="Wingdings" panose="05000000000000000000" pitchFamily="2" charset="2"/>
              <a:buChar char="q"/>
            </a:pPr>
            <a:endParaRPr lang="en-US" dirty="0"/>
          </a:p>
          <a:p>
            <a:pPr marL="457200" lvl="1" indent="0">
              <a:buNone/>
            </a:pPr>
            <a:r>
              <a:rPr lang="en-US" b="1" dirty="0"/>
              <a:t>Manure Transport / Manure Treatment Technologies:</a:t>
            </a:r>
          </a:p>
          <a:p>
            <a:pPr lvl="2">
              <a:buFont typeface="Wingdings" panose="05000000000000000000" pitchFamily="2" charset="2"/>
              <a:buChar char="q"/>
            </a:pPr>
            <a:r>
              <a:rPr lang="en-US" dirty="0"/>
              <a:t>Revisit the requirement to apply NM to offset an assumed “backfill” of inorganic application </a:t>
            </a:r>
          </a:p>
          <a:p>
            <a:pPr lvl="3">
              <a:buFont typeface="Wingdings" panose="05000000000000000000" pitchFamily="2" charset="2"/>
              <a:buChar char="q"/>
            </a:pPr>
            <a:r>
              <a:rPr lang="en-US" dirty="0"/>
              <a:t>Assumption does not adequately reflect current practice</a:t>
            </a:r>
          </a:p>
          <a:p>
            <a:pPr lvl="3">
              <a:buFont typeface="Wingdings" panose="05000000000000000000" pitchFamily="2" charset="2"/>
              <a:buChar char="q"/>
            </a:pPr>
            <a:endParaRPr lang="en-US" dirty="0"/>
          </a:p>
          <a:p>
            <a:pPr marL="457200" lvl="1" indent="0">
              <a:buNone/>
            </a:pPr>
            <a:r>
              <a:rPr lang="en-US" b="1" dirty="0"/>
              <a:t>Heavy Use Area Protection (NRCS 561):</a:t>
            </a:r>
          </a:p>
          <a:p>
            <a:pPr lvl="2">
              <a:buFont typeface="Wingdings" panose="05000000000000000000" pitchFamily="2" charset="2"/>
              <a:buChar char="q"/>
            </a:pPr>
            <a:r>
              <a:rPr lang="en-US" dirty="0"/>
              <a:t>HUAP is not currently credited</a:t>
            </a:r>
          </a:p>
          <a:p>
            <a:pPr lvl="2">
              <a:buFont typeface="Wingdings" panose="05000000000000000000" pitchFamily="2" charset="2"/>
              <a:buChar char="q"/>
            </a:pPr>
            <a:r>
              <a:rPr lang="en-US" dirty="0"/>
              <a:t>HUAP should be synonymous to Loafing Lot Management BMP </a:t>
            </a:r>
          </a:p>
          <a:p>
            <a:pPr lvl="2">
              <a:buFont typeface="Wingdings" panose="05000000000000000000" pitchFamily="2" charset="2"/>
              <a:buChar char="q"/>
            </a:pPr>
            <a:endParaRPr lang="en-US" dirty="0"/>
          </a:p>
          <a:p>
            <a:pPr marL="457200" lvl="1" indent="0">
              <a:buNone/>
            </a:pPr>
            <a:r>
              <a:rPr lang="en-US" b="1" dirty="0"/>
              <a:t>Nutrient Management on Pasture:</a:t>
            </a:r>
          </a:p>
          <a:p>
            <a:pPr lvl="2">
              <a:buFont typeface="Wingdings" panose="05000000000000000000" pitchFamily="2" charset="2"/>
              <a:buChar char="q"/>
            </a:pPr>
            <a:r>
              <a:rPr lang="en-US" dirty="0"/>
              <a:t>Crediting NM on pasture/non-cropland acres</a:t>
            </a:r>
          </a:p>
          <a:p>
            <a:endParaRPr lang="en-US" dirty="0"/>
          </a:p>
        </p:txBody>
      </p:sp>
    </p:spTree>
    <p:extLst>
      <p:ext uri="{BB962C8B-B14F-4D97-AF65-F5344CB8AC3E}">
        <p14:creationId xmlns:p14="http://schemas.microsoft.com/office/powerpoint/2010/main" val="7408873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9"/>
          <p:cNvGrpSpPr/>
          <p:nvPr/>
        </p:nvGrpSpPr>
        <p:grpSpPr>
          <a:xfrm>
            <a:off x="1828800" y="152400"/>
            <a:ext cx="2667000" cy="2306598"/>
            <a:chOff x="5867400" y="2438400"/>
            <a:chExt cx="3352800" cy="2595818"/>
          </a:xfrm>
          <a:solidFill>
            <a:schemeClr val="accent6">
              <a:lumMod val="60000"/>
              <a:lumOff val="40000"/>
            </a:schemeClr>
          </a:solidFill>
        </p:grpSpPr>
        <p:sp>
          <p:nvSpPr>
            <p:cNvPr id="49" name="TextBox 48"/>
            <p:cNvSpPr txBox="1"/>
            <p:nvPr/>
          </p:nvSpPr>
          <p:spPr>
            <a:xfrm>
              <a:off x="5943600" y="2438400"/>
              <a:ext cx="3276600" cy="34636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1.Define Crop Application Goal</a:t>
              </a:r>
            </a:p>
          </p:txBody>
        </p:sp>
        <p:sp>
          <p:nvSpPr>
            <p:cNvPr id="60" name="TextBox 59"/>
            <p:cNvSpPr txBox="1"/>
            <p:nvPr/>
          </p:nvSpPr>
          <p:spPr>
            <a:xfrm>
              <a:off x="5867400" y="3267163"/>
              <a:ext cx="1143001" cy="969830"/>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u="sng" dirty="0">
                  <a:solidFill>
                    <a:prstClr val="black"/>
                  </a:solidFill>
                  <a:latin typeface="Calibri"/>
                </a:rPr>
                <a:t>A</a:t>
              </a:r>
              <a:endParaRPr kumimoji="0" lang="en-US" sz="1000" b="1" i="0" u="sng"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 Crop Application Goal/Yield Unit</a:t>
              </a:r>
            </a:p>
          </p:txBody>
        </p:sp>
        <p:sp>
          <p:nvSpPr>
            <p:cNvPr id="61" name="TextBox 60"/>
            <p:cNvSpPr txBox="1"/>
            <p:nvPr/>
          </p:nvSpPr>
          <p:spPr>
            <a:xfrm>
              <a:off x="7238999" y="3276600"/>
              <a:ext cx="990600" cy="45027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u="sng" dirty="0">
                  <a:solidFill>
                    <a:prstClr val="black"/>
                  </a:solidFill>
                  <a:latin typeface="Calibri"/>
                </a:rPr>
                <a:t>B</a:t>
              </a:r>
              <a:r>
                <a:rPr kumimoji="0" lang="en-US" sz="1000" b="1" i="0" u="none" strike="noStrike" kern="1200" cap="none" spc="0" normalizeH="0" baseline="0" noProof="0" dirty="0">
                  <a:ln>
                    <a:noFill/>
                  </a:ln>
                  <a:solidFill>
                    <a:prstClr val="black"/>
                  </a:solidFill>
                  <a:effectLst/>
                  <a:uLnTx/>
                  <a:uFillTx/>
                  <a:latin typeface="Calibri"/>
                  <a:ea typeface="+mn-ea"/>
                  <a:cs typeface="+mn-cs"/>
                </a:rPr>
                <a:t> Yields/Acre</a:t>
              </a:r>
            </a:p>
          </p:txBody>
        </p:sp>
        <p:sp>
          <p:nvSpPr>
            <p:cNvPr id="62" name="TextBox 61"/>
            <p:cNvSpPr txBox="1"/>
            <p:nvPr/>
          </p:nvSpPr>
          <p:spPr>
            <a:xfrm>
              <a:off x="8382000" y="3276600"/>
              <a:ext cx="762000" cy="45027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prstClr val="black"/>
                  </a:solidFill>
                  <a:effectLst/>
                  <a:uLnTx/>
                  <a:uFillTx/>
                  <a:latin typeface="Calibri"/>
                  <a:ea typeface="+mn-ea"/>
                  <a:cs typeface="+mn-cs"/>
                </a:rPr>
                <a:t>C</a:t>
              </a:r>
              <a:r>
                <a:rPr kumimoji="0" lang="en-US" sz="1000" b="1" i="0" u="none" strike="noStrike" kern="1200" cap="none" spc="0" normalizeH="0" baseline="0" noProof="0" dirty="0">
                  <a:ln>
                    <a:noFill/>
                  </a:ln>
                  <a:solidFill>
                    <a:prstClr val="black"/>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Acres</a:t>
              </a:r>
            </a:p>
          </p:txBody>
        </p:sp>
        <p:cxnSp>
          <p:nvCxnSpPr>
            <p:cNvPr id="63" name="Straight Connector 62"/>
            <p:cNvCxnSpPr/>
            <p:nvPr/>
          </p:nvCxnSpPr>
          <p:spPr>
            <a:xfrm>
              <a:off x="7696200" y="28194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6477000" y="3048000"/>
              <a:ext cx="23622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477000" y="30480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7696200" y="30480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8839200" y="30480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6360196" y="4280798"/>
              <a:ext cx="766354" cy="171509"/>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cxnSpLocks/>
              <a:stCxn id="62" idx="2"/>
            </p:cNvCxnSpPr>
            <p:nvPr/>
          </p:nvCxnSpPr>
          <p:spPr>
            <a:xfrm flipH="1">
              <a:off x="7879080" y="3726879"/>
              <a:ext cx="883920" cy="598121"/>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cxnSpLocks/>
            </p:cNvCxnSpPr>
            <p:nvPr/>
          </p:nvCxnSpPr>
          <p:spPr>
            <a:xfrm>
              <a:off x="7557132" y="3741516"/>
              <a:ext cx="0" cy="656862"/>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7112724" y="4410755"/>
              <a:ext cx="1143001" cy="623463"/>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Crop Application Goal</a:t>
              </a:r>
            </a:p>
          </p:txBody>
        </p:sp>
      </p:grpSp>
      <p:grpSp>
        <p:nvGrpSpPr>
          <p:cNvPr id="3" name="Group 210"/>
          <p:cNvGrpSpPr/>
          <p:nvPr/>
        </p:nvGrpSpPr>
        <p:grpSpPr>
          <a:xfrm>
            <a:off x="3886200" y="152400"/>
            <a:ext cx="4495800" cy="5022018"/>
            <a:chOff x="3175128" y="609600"/>
            <a:chExt cx="5986853" cy="5022018"/>
          </a:xfrm>
          <a:solidFill>
            <a:schemeClr val="accent5">
              <a:lumMod val="40000"/>
              <a:lumOff val="60000"/>
            </a:schemeClr>
          </a:solidFill>
        </p:grpSpPr>
        <p:sp>
          <p:nvSpPr>
            <p:cNvPr id="48" name="TextBox 47"/>
            <p:cNvSpPr txBox="1"/>
            <p:nvPr/>
          </p:nvSpPr>
          <p:spPr>
            <a:xfrm>
              <a:off x="4189849" y="609600"/>
              <a:ext cx="3880059" cy="30777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2. Define Manure Available to Crops</a:t>
              </a:r>
            </a:p>
          </p:txBody>
        </p:sp>
        <p:cxnSp>
          <p:nvCxnSpPr>
            <p:cNvPr id="51" name="Straight Connector 50"/>
            <p:cNvCxnSpPr/>
            <p:nvPr/>
          </p:nvCxnSpPr>
          <p:spPr>
            <a:xfrm>
              <a:off x="6019800" y="990600"/>
              <a:ext cx="1" cy="3810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 name="Group 97"/>
            <p:cNvGrpSpPr/>
            <p:nvPr/>
          </p:nvGrpSpPr>
          <p:grpSpPr>
            <a:xfrm>
              <a:off x="3175128" y="1371600"/>
              <a:ext cx="5986853" cy="4260018"/>
              <a:chOff x="-157655" y="228600"/>
              <a:chExt cx="9301655" cy="6618706"/>
            </a:xfrm>
            <a:grpFill/>
          </p:grpSpPr>
          <p:sp>
            <p:nvSpPr>
              <p:cNvPr id="168" name="TextBox 167"/>
              <p:cNvSpPr txBox="1"/>
              <p:nvPr/>
            </p:nvSpPr>
            <p:spPr>
              <a:xfrm>
                <a:off x="3048000" y="228600"/>
                <a:ext cx="2514600" cy="35863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Manure Generated</a:t>
                </a:r>
              </a:p>
            </p:txBody>
          </p:sp>
          <p:sp>
            <p:nvSpPr>
              <p:cNvPr id="169" name="TextBox 168"/>
              <p:cNvSpPr txBox="1"/>
              <p:nvPr/>
            </p:nvSpPr>
            <p:spPr>
              <a:xfrm>
                <a:off x="0" y="2209800"/>
                <a:ext cx="22098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Direct Deposition on Pasture</a:t>
                </a:r>
              </a:p>
            </p:txBody>
          </p:sp>
          <p:sp>
            <p:nvSpPr>
              <p:cNvPr id="170" name="TextBox 169"/>
              <p:cNvSpPr txBox="1"/>
              <p:nvPr/>
            </p:nvSpPr>
            <p:spPr>
              <a:xfrm>
                <a:off x="2438400" y="2209800"/>
                <a:ext cx="2362200" cy="78900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Direct Deposition to Riparian Pasture Areas</a:t>
                </a:r>
              </a:p>
            </p:txBody>
          </p:sp>
          <p:sp>
            <p:nvSpPr>
              <p:cNvPr id="171" name="TextBox 170"/>
              <p:cNvSpPr txBox="1"/>
              <p:nvPr/>
            </p:nvSpPr>
            <p:spPr>
              <a:xfrm>
                <a:off x="5029200" y="2209800"/>
                <a:ext cx="19812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Deposited within Barnyard</a:t>
                </a:r>
              </a:p>
            </p:txBody>
          </p:sp>
          <p:sp>
            <p:nvSpPr>
              <p:cNvPr id="172" name="TextBox 171"/>
              <p:cNvSpPr txBox="1"/>
              <p:nvPr/>
            </p:nvSpPr>
            <p:spPr>
              <a:xfrm>
                <a:off x="914400" y="4191001"/>
                <a:ext cx="19812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Storage and Handling Loss</a:t>
                </a:r>
              </a:p>
            </p:txBody>
          </p:sp>
          <p:sp>
            <p:nvSpPr>
              <p:cNvPr id="173" name="TextBox 172"/>
              <p:cNvSpPr txBox="1"/>
              <p:nvPr/>
            </p:nvSpPr>
            <p:spPr>
              <a:xfrm>
                <a:off x="6477000" y="3200400"/>
                <a:ext cx="13716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Stored Manure</a:t>
                </a:r>
              </a:p>
            </p:txBody>
          </p:sp>
          <p:sp>
            <p:nvSpPr>
              <p:cNvPr id="174" name="TextBox 173"/>
              <p:cNvSpPr txBox="1"/>
              <p:nvPr/>
            </p:nvSpPr>
            <p:spPr>
              <a:xfrm>
                <a:off x="3626069" y="5144869"/>
                <a:ext cx="1403131" cy="573824"/>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Manure</a:t>
                </a:r>
                <a:r>
                  <a:rPr kumimoji="0" lang="en-US" sz="900" b="1" i="1" u="none" strike="noStrike" kern="1200" cap="none" spc="0" normalizeH="0" baseline="0" noProof="0" dirty="0">
                    <a:ln>
                      <a:noFill/>
                    </a:ln>
                    <a:solidFill>
                      <a:srgbClr val="00B050"/>
                    </a:solidFill>
                    <a:effectLst/>
                    <a:uLnTx/>
                    <a:uFillTx/>
                    <a:latin typeface="Calibri"/>
                    <a:ea typeface="+mn-ea"/>
                    <a:cs typeface="+mn-cs"/>
                  </a:rPr>
                  <a:t> </a:t>
                </a:r>
                <a:r>
                  <a:rPr kumimoji="0" lang="en-US" sz="900" b="1" i="1" u="none" strike="noStrike" kern="1200" cap="none" spc="0" normalizeH="0" baseline="0" noProof="0" dirty="0">
                    <a:ln>
                      <a:noFill/>
                    </a:ln>
                    <a:solidFill>
                      <a:prstClr val="black"/>
                    </a:solidFill>
                    <a:effectLst/>
                    <a:uLnTx/>
                    <a:uFillTx/>
                    <a:latin typeface="Calibri"/>
                    <a:ea typeface="+mn-ea"/>
                    <a:cs typeface="+mn-cs"/>
                  </a:rPr>
                  <a:t>Transport</a:t>
                </a:r>
              </a:p>
            </p:txBody>
          </p:sp>
          <p:sp>
            <p:nvSpPr>
              <p:cNvPr id="175" name="TextBox 174"/>
              <p:cNvSpPr txBox="1"/>
              <p:nvPr/>
            </p:nvSpPr>
            <p:spPr>
              <a:xfrm>
                <a:off x="5791200" y="533398"/>
                <a:ext cx="1524000" cy="789007"/>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Feed Additive BMPs</a:t>
                </a:r>
              </a:p>
            </p:txBody>
          </p:sp>
          <p:sp>
            <p:nvSpPr>
              <p:cNvPr id="176" name="TextBox 175"/>
              <p:cNvSpPr txBox="1"/>
              <p:nvPr/>
            </p:nvSpPr>
            <p:spPr>
              <a:xfrm>
                <a:off x="-157655" y="6488667"/>
                <a:ext cx="1757855" cy="35863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Volatilization</a:t>
                </a:r>
              </a:p>
            </p:txBody>
          </p:sp>
          <p:sp>
            <p:nvSpPr>
              <p:cNvPr id="177" name="TextBox 176"/>
              <p:cNvSpPr txBox="1"/>
              <p:nvPr/>
            </p:nvSpPr>
            <p:spPr>
              <a:xfrm>
                <a:off x="7620000" y="5082608"/>
                <a:ext cx="1524000" cy="78900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Available for Application</a:t>
                </a:r>
              </a:p>
            </p:txBody>
          </p:sp>
          <p:sp>
            <p:nvSpPr>
              <p:cNvPr id="178" name="TextBox 177"/>
              <p:cNvSpPr txBox="1"/>
              <p:nvPr/>
            </p:nvSpPr>
            <p:spPr>
              <a:xfrm>
                <a:off x="3505200" y="4343400"/>
                <a:ext cx="1905000" cy="358639"/>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Barnyard BMPs</a:t>
                </a:r>
              </a:p>
            </p:txBody>
          </p:sp>
          <p:cxnSp>
            <p:nvCxnSpPr>
              <p:cNvPr id="179" name="Straight Arrow Connector 178"/>
              <p:cNvCxnSpPr/>
              <p:nvPr/>
            </p:nvCxnSpPr>
            <p:spPr>
              <a:xfrm>
                <a:off x="4343400" y="838200"/>
                <a:ext cx="13716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0" name="Straight Arrow Connector 179"/>
              <p:cNvCxnSpPr/>
              <p:nvPr/>
            </p:nvCxnSpPr>
            <p:spPr>
              <a:xfrm>
                <a:off x="5943600" y="3429000"/>
                <a:ext cx="457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1" name="TextBox 180"/>
              <p:cNvSpPr txBox="1"/>
              <p:nvPr/>
            </p:nvSpPr>
            <p:spPr>
              <a:xfrm>
                <a:off x="3352800" y="3276601"/>
                <a:ext cx="2057400" cy="573824"/>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Ammonia Reduction BMPs</a:t>
                </a:r>
              </a:p>
            </p:txBody>
          </p:sp>
          <p:cxnSp>
            <p:nvCxnSpPr>
              <p:cNvPr id="182" name="Straight Arrow Connector 181"/>
              <p:cNvCxnSpPr/>
              <p:nvPr/>
            </p:nvCxnSpPr>
            <p:spPr>
              <a:xfrm>
                <a:off x="4343400" y="609600"/>
                <a:ext cx="0" cy="1535668"/>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3" name="Straight Arrow Connector 182"/>
              <p:cNvCxnSpPr/>
              <p:nvPr/>
            </p:nvCxnSpPr>
            <p:spPr>
              <a:xfrm>
                <a:off x="990600" y="1447800"/>
                <a:ext cx="0" cy="697468"/>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flipH="1">
                <a:off x="990600" y="1447800"/>
                <a:ext cx="49530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p:nvPr/>
            </p:nvCxnSpPr>
            <p:spPr>
              <a:xfrm>
                <a:off x="5943600" y="1447800"/>
                <a:ext cx="0" cy="697468"/>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6" name="Straight Arrow Connector 185"/>
              <p:cNvCxnSpPr/>
              <p:nvPr/>
            </p:nvCxnSpPr>
            <p:spPr>
              <a:xfrm>
                <a:off x="228600" y="2895600"/>
                <a:ext cx="0" cy="350520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H="1">
                <a:off x="228600" y="3124200"/>
                <a:ext cx="33528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flipV="1">
                <a:off x="3581400" y="28956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V="1">
                <a:off x="5943600" y="2971800"/>
                <a:ext cx="0" cy="4572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Straight Arrow Connector 189"/>
              <p:cNvCxnSpPr/>
              <p:nvPr/>
            </p:nvCxnSpPr>
            <p:spPr>
              <a:xfrm>
                <a:off x="5486400" y="3657600"/>
                <a:ext cx="9144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1" name="Straight Arrow Connector 190"/>
              <p:cNvCxnSpPr/>
              <p:nvPr/>
            </p:nvCxnSpPr>
            <p:spPr>
              <a:xfrm flipH="1">
                <a:off x="2971800" y="4495800"/>
                <a:ext cx="457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2" name="Straight Arrow Connector 191"/>
              <p:cNvCxnSpPr/>
              <p:nvPr/>
            </p:nvCxnSpPr>
            <p:spPr>
              <a:xfrm flipH="1">
                <a:off x="5486400" y="3429000"/>
                <a:ext cx="457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3" name="Straight Arrow Connector 192"/>
              <p:cNvCxnSpPr/>
              <p:nvPr/>
            </p:nvCxnSpPr>
            <p:spPr>
              <a:xfrm>
                <a:off x="6858000" y="4419600"/>
                <a:ext cx="3048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4" name="Straight Arrow Connector 193"/>
              <p:cNvCxnSpPr/>
              <p:nvPr/>
            </p:nvCxnSpPr>
            <p:spPr>
              <a:xfrm>
                <a:off x="5486400" y="4648200"/>
                <a:ext cx="16764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p:nvPr/>
            </p:nvCxnSpPr>
            <p:spPr>
              <a:xfrm flipH="1">
                <a:off x="5486400" y="4419600"/>
                <a:ext cx="15240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flipV="1">
                <a:off x="6781800" y="3886200"/>
                <a:ext cx="0" cy="5334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7" name="TextBox 196"/>
              <p:cNvSpPr txBox="1"/>
              <p:nvPr/>
            </p:nvSpPr>
            <p:spPr>
              <a:xfrm>
                <a:off x="7239000" y="4190998"/>
                <a:ext cx="1600200" cy="78900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Available for Transport</a:t>
                </a:r>
              </a:p>
            </p:txBody>
          </p:sp>
          <p:cxnSp>
            <p:nvCxnSpPr>
              <p:cNvPr id="198" name="Straight Arrow Connector 197"/>
              <p:cNvCxnSpPr/>
              <p:nvPr/>
            </p:nvCxnSpPr>
            <p:spPr>
              <a:xfrm flipH="1">
                <a:off x="5105400" y="5410200"/>
                <a:ext cx="22860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9" name="Straight Arrow Connector 198"/>
              <p:cNvCxnSpPr/>
              <p:nvPr/>
            </p:nvCxnSpPr>
            <p:spPr>
              <a:xfrm>
                <a:off x="5181600" y="5638800"/>
                <a:ext cx="2362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V="1">
                <a:off x="7315200" y="4876800"/>
                <a:ext cx="0" cy="5334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Straight Arrow Connector 200"/>
              <p:cNvCxnSpPr/>
              <p:nvPr/>
            </p:nvCxnSpPr>
            <p:spPr>
              <a:xfrm>
                <a:off x="7315200" y="5410200"/>
                <a:ext cx="2286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2" name="TextBox 201"/>
              <p:cNvSpPr txBox="1"/>
              <p:nvPr/>
            </p:nvSpPr>
            <p:spPr>
              <a:xfrm>
                <a:off x="1066800" y="5867400"/>
                <a:ext cx="1981200" cy="35863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Mineralization</a:t>
                </a:r>
              </a:p>
            </p:txBody>
          </p:sp>
          <p:cxnSp>
            <p:nvCxnSpPr>
              <p:cNvPr id="203" name="Straight Connector 202"/>
              <p:cNvCxnSpPr/>
              <p:nvPr/>
            </p:nvCxnSpPr>
            <p:spPr>
              <a:xfrm flipV="1">
                <a:off x="8382000" y="58674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p:nvPr/>
            </p:nvCxnSpPr>
            <p:spPr>
              <a:xfrm flipH="1">
                <a:off x="3124200" y="6096000"/>
                <a:ext cx="52578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flipH="1">
                <a:off x="228600" y="3657600"/>
                <a:ext cx="30480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V="1">
                <a:off x="3429000" y="6096000"/>
                <a:ext cx="0" cy="5334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flipH="1">
                <a:off x="1676400" y="6629400"/>
                <a:ext cx="17526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H="1">
                <a:off x="228600" y="4572000"/>
                <a:ext cx="6096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16" name="TextBox 215"/>
          <p:cNvSpPr txBox="1"/>
          <p:nvPr/>
        </p:nvSpPr>
        <p:spPr>
          <a:xfrm>
            <a:off x="3581400" y="5410200"/>
            <a:ext cx="990600" cy="738664"/>
          </a:xfrm>
          <a:prstGeom prst="rect">
            <a:avLst/>
          </a:prstGeom>
          <a:solidFill>
            <a:schemeClr val="accent5">
              <a:lumMod val="40000"/>
              <a:lumOff val="6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3. Spread Manure to Crops</a:t>
            </a:r>
          </a:p>
        </p:txBody>
      </p:sp>
      <p:cxnSp>
        <p:nvCxnSpPr>
          <p:cNvPr id="221" name="Straight Arrow Connector 220"/>
          <p:cNvCxnSpPr/>
          <p:nvPr/>
        </p:nvCxnSpPr>
        <p:spPr>
          <a:xfrm flipH="1">
            <a:off x="4572000" y="5638800"/>
            <a:ext cx="34290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5" name="TextBox 224"/>
          <p:cNvSpPr txBox="1"/>
          <p:nvPr/>
        </p:nvSpPr>
        <p:spPr>
          <a:xfrm>
            <a:off x="7909214" y="152400"/>
            <a:ext cx="2606386" cy="523220"/>
          </a:xfrm>
          <a:prstGeom prst="rect">
            <a:avLst/>
          </a:prstGeom>
          <a:solidFill>
            <a:schemeClr val="accent3">
              <a:lumMod val="60000"/>
              <a:lumOff val="4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4. Define Inorganic </a:t>
            </a:r>
            <a:r>
              <a:rPr kumimoji="0" lang="en-US" sz="1400" b="1" i="0" u="none" kern="1200" cap="none" spc="0" normalizeH="0" baseline="0" noProof="0" dirty="0">
                <a:ln>
                  <a:noFill/>
                </a:ln>
                <a:solidFill>
                  <a:prstClr val="black"/>
                </a:solidFill>
                <a:effectLst/>
                <a:uLnTx/>
                <a:uFillTx/>
                <a:latin typeface="Calibri"/>
                <a:ea typeface="+mn-ea"/>
                <a:cs typeface="+mn-cs"/>
              </a:rPr>
              <a:t>Fertilizer</a:t>
            </a:r>
            <a:r>
              <a:rPr kumimoji="0" lang="en-US" sz="1400" b="1" i="0" u="none" strike="noStrike" kern="1200" cap="none" spc="0" normalizeH="0" baseline="0" noProof="0" dirty="0">
                <a:ln>
                  <a:noFill/>
                </a:ln>
                <a:solidFill>
                  <a:prstClr val="black"/>
                </a:solidFill>
                <a:effectLst/>
                <a:uLnTx/>
                <a:uFillTx/>
                <a:latin typeface="Calibri"/>
                <a:ea typeface="+mn-ea"/>
                <a:cs typeface="+mn-cs"/>
              </a:rPr>
              <a:t> Available to Crops</a:t>
            </a:r>
          </a:p>
        </p:txBody>
      </p:sp>
      <p:cxnSp>
        <p:nvCxnSpPr>
          <p:cNvPr id="226" name="Straight Arrow Connector 225"/>
          <p:cNvCxnSpPr/>
          <p:nvPr/>
        </p:nvCxnSpPr>
        <p:spPr>
          <a:xfrm flipH="1">
            <a:off x="3124200" y="6400800"/>
            <a:ext cx="60960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7" name="TextBox 226"/>
          <p:cNvSpPr txBox="1"/>
          <p:nvPr/>
        </p:nvSpPr>
        <p:spPr>
          <a:xfrm>
            <a:off x="1828800" y="5715000"/>
            <a:ext cx="1219200" cy="738664"/>
          </a:xfrm>
          <a:prstGeom prst="rect">
            <a:avLst/>
          </a:prstGeom>
          <a:solidFill>
            <a:schemeClr val="accent3">
              <a:lumMod val="60000"/>
              <a:lumOff val="4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5. Spread Fertilizer to Crops</a:t>
            </a:r>
          </a:p>
        </p:txBody>
      </p:sp>
      <p:cxnSp>
        <p:nvCxnSpPr>
          <p:cNvPr id="237" name="Straight Connector 236"/>
          <p:cNvCxnSpPr/>
          <p:nvPr/>
        </p:nvCxnSpPr>
        <p:spPr>
          <a:xfrm>
            <a:off x="8001000" y="4724400"/>
            <a:ext cx="0" cy="914400"/>
          </a:xfrm>
          <a:prstGeom prst="line">
            <a:avLst/>
          </a:prstGeom>
          <a:solidFill>
            <a:schemeClr val="accent6">
              <a:lumMod val="60000"/>
              <a:lumOff val="4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Straight Arrow Connector 239"/>
          <p:cNvCxnSpPr/>
          <p:nvPr/>
        </p:nvCxnSpPr>
        <p:spPr>
          <a:xfrm>
            <a:off x="3276600" y="6019800"/>
            <a:ext cx="220980" cy="0"/>
          </a:xfrm>
          <a:prstGeom prst="straightConnector1">
            <a:avLst/>
          </a:prstGeom>
          <a:solidFill>
            <a:schemeClr val="accent5">
              <a:lumMod val="40000"/>
              <a:lumOff val="60000"/>
            </a:schemeClr>
          </a:solid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1" name="Straight Arrow Connector 240"/>
          <p:cNvCxnSpPr/>
          <p:nvPr/>
        </p:nvCxnSpPr>
        <p:spPr>
          <a:xfrm flipH="1">
            <a:off x="3048000" y="6019800"/>
            <a:ext cx="220980" cy="0"/>
          </a:xfrm>
          <a:prstGeom prst="straightConnector1">
            <a:avLst/>
          </a:prstGeom>
          <a:solidFill>
            <a:schemeClr val="accent5">
              <a:lumMod val="40000"/>
              <a:lumOff val="60000"/>
            </a:schemeClr>
          </a:solid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a:off x="3276600" y="2514600"/>
            <a:ext cx="0" cy="3505200"/>
          </a:xfrm>
          <a:prstGeom prst="line">
            <a:avLst/>
          </a:prstGeom>
          <a:solidFill>
            <a:schemeClr val="accent6">
              <a:lumMod val="60000"/>
              <a:lumOff val="4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a:off x="9220200" y="762000"/>
            <a:ext cx="0" cy="5638800"/>
          </a:xfrm>
          <a:prstGeom prst="line">
            <a:avLst/>
          </a:prstGeom>
          <a:solidFill>
            <a:schemeClr val="accent6">
              <a:lumMod val="60000"/>
              <a:lumOff val="4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0" name="Straight Arrow Connector 249"/>
          <p:cNvCxnSpPr/>
          <p:nvPr/>
        </p:nvCxnSpPr>
        <p:spPr>
          <a:xfrm flipV="1">
            <a:off x="8839200" y="762000"/>
            <a:ext cx="0" cy="5029200"/>
          </a:xfrm>
          <a:prstGeom prst="straightConnector1">
            <a:avLst/>
          </a:prstGeom>
          <a:ln w="3810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flipH="1">
            <a:off x="4648200" y="5867400"/>
            <a:ext cx="4191000" cy="0"/>
          </a:xfrm>
          <a:prstGeom prst="line">
            <a:avLst/>
          </a:prstGeom>
          <a:solidFill>
            <a:schemeClr val="accent6">
              <a:lumMod val="60000"/>
              <a:lumOff val="40000"/>
            </a:schemeClr>
          </a:solidFill>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5" name="Oval 74"/>
          <p:cNvSpPr/>
          <p:nvPr/>
        </p:nvSpPr>
        <p:spPr>
          <a:xfrm>
            <a:off x="5361940" y="854832"/>
            <a:ext cx="1387304" cy="319184"/>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5" name="Rectangle: Rounded Corners 4">
            <a:extLst>
              <a:ext uri="{FF2B5EF4-FFF2-40B4-BE49-F238E27FC236}">
                <a16:creationId xmlns:a16="http://schemas.microsoft.com/office/drawing/2014/main" id="{5F0A4C2C-5EE8-4A83-818D-4E2841BCDA63}"/>
              </a:ext>
            </a:extLst>
          </p:cNvPr>
          <p:cNvSpPr/>
          <p:nvPr/>
        </p:nvSpPr>
        <p:spPr>
          <a:xfrm>
            <a:off x="9976611" y="2769325"/>
            <a:ext cx="2055851" cy="1323703"/>
          </a:xfrm>
          <a:prstGeom prst="roundRect">
            <a:avLst/>
          </a:prstGeom>
          <a:solidFill>
            <a:schemeClr val="accent5">
              <a:lumMod val="40000"/>
              <a:lumOff val="60000"/>
            </a:schemeClr>
          </a:solidFill>
          <a:ln w="38100">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dirty="0">
                <a:solidFill>
                  <a:schemeClr val="tx1"/>
                </a:solidFill>
              </a:rPr>
              <a:t>Ag Census or </a:t>
            </a:r>
          </a:p>
          <a:p>
            <a:pPr algn="ctr"/>
            <a:r>
              <a:rPr lang="en-US" sz="1400" dirty="0">
                <a:solidFill>
                  <a:schemeClr val="tx1"/>
                </a:solidFill>
              </a:rPr>
              <a:t>NASS Annual Surveys</a:t>
            </a:r>
          </a:p>
          <a:p>
            <a:pPr algn="ctr"/>
            <a:r>
              <a:rPr lang="en-US" sz="1400" dirty="0">
                <a:solidFill>
                  <a:schemeClr val="tx1"/>
                </a:solidFill>
              </a:rPr>
              <a:t>(Animal populations  dictate manure load estimates)</a:t>
            </a:r>
          </a:p>
        </p:txBody>
      </p:sp>
      <p:cxnSp>
        <p:nvCxnSpPr>
          <p:cNvPr id="7" name="Straight Arrow Connector 6">
            <a:extLst>
              <a:ext uri="{FF2B5EF4-FFF2-40B4-BE49-F238E27FC236}">
                <a16:creationId xmlns:a16="http://schemas.microsoft.com/office/drawing/2014/main" id="{08F45765-5950-471C-AA0B-4E63DE6156BE}"/>
              </a:ext>
            </a:extLst>
          </p:cNvPr>
          <p:cNvCxnSpPr>
            <a:cxnSpLocks/>
            <a:endCxn id="75" idx="6"/>
          </p:cNvCxnSpPr>
          <p:nvPr/>
        </p:nvCxnSpPr>
        <p:spPr>
          <a:xfrm flipH="1" flipV="1">
            <a:off x="6749244" y="1014424"/>
            <a:ext cx="3375144" cy="1766483"/>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77" name="Rectangle: Rounded Corners 76">
            <a:extLst>
              <a:ext uri="{FF2B5EF4-FFF2-40B4-BE49-F238E27FC236}">
                <a16:creationId xmlns:a16="http://schemas.microsoft.com/office/drawing/2014/main" id="{9A05BE9F-6F65-4DBC-8995-9D066C3EE8F3}"/>
              </a:ext>
            </a:extLst>
          </p:cNvPr>
          <p:cNvSpPr/>
          <p:nvPr/>
        </p:nvSpPr>
        <p:spPr>
          <a:xfrm>
            <a:off x="192441" y="2900629"/>
            <a:ext cx="1909737" cy="898373"/>
          </a:xfrm>
          <a:prstGeom prst="roundRect">
            <a:avLst/>
          </a:prstGeom>
          <a:solidFill>
            <a:schemeClr val="accent6">
              <a:lumMod val="60000"/>
              <a:lumOff val="40000"/>
            </a:schemeClr>
          </a:solidFill>
          <a:ln w="38100">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endParaRPr lang="en-US" sz="1400" dirty="0">
              <a:solidFill>
                <a:schemeClr val="tx1"/>
              </a:solidFill>
            </a:endParaRPr>
          </a:p>
          <a:p>
            <a:r>
              <a:rPr lang="en-US" sz="1400" b="1" dirty="0">
                <a:solidFill>
                  <a:schemeClr val="tx1"/>
                </a:solidFill>
              </a:rPr>
              <a:t>A</a:t>
            </a:r>
            <a:r>
              <a:rPr lang="en-US" sz="1400" dirty="0">
                <a:solidFill>
                  <a:schemeClr val="tx1"/>
                </a:solidFill>
              </a:rPr>
              <a:t> AMS</a:t>
            </a:r>
          </a:p>
          <a:p>
            <a:r>
              <a:rPr lang="en-US" sz="1400" b="1" dirty="0">
                <a:solidFill>
                  <a:schemeClr val="tx1"/>
                </a:solidFill>
              </a:rPr>
              <a:t>B</a:t>
            </a:r>
            <a:r>
              <a:rPr lang="en-US" sz="1400" dirty="0">
                <a:solidFill>
                  <a:schemeClr val="tx1"/>
                </a:solidFill>
              </a:rPr>
              <a:t> NASS Annual Survey</a:t>
            </a:r>
          </a:p>
          <a:p>
            <a:r>
              <a:rPr lang="en-US" sz="1400" b="1" dirty="0">
                <a:solidFill>
                  <a:schemeClr val="tx1"/>
                </a:solidFill>
              </a:rPr>
              <a:t>C</a:t>
            </a:r>
            <a:r>
              <a:rPr lang="en-US" sz="1400" dirty="0">
                <a:solidFill>
                  <a:schemeClr val="tx1"/>
                </a:solidFill>
              </a:rPr>
              <a:t> Ag Census</a:t>
            </a:r>
          </a:p>
          <a:p>
            <a:r>
              <a:rPr lang="en-US" dirty="0">
                <a:solidFill>
                  <a:schemeClr val="tx1"/>
                </a:solidFill>
              </a:rPr>
              <a:t> </a:t>
            </a:r>
            <a:endParaRPr lang="en-US" dirty="0"/>
          </a:p>
        </p:txBody>
      </p:sp>
      <p:sp>
        <p:nvSpPr>
          <p:cNvPr id="83" name="Rectangle: Rounded Corners 82">
            <a:extLst>
              <a:ext uri="{FF2B5EF4-FFF2-40B4-BE49-F238E27FC236}">
                <a16:creationId xmlns:a16="http://schemas.microsoft.com/office/drawing/2014/main" id="{FE2943D1-FC8F-4E7E-B5F8-0E74384C8378}"/>
              </a:ext>
            </a:extLst>
          </p:cNvPr>
          <p:cNvSpPr/>
          <p:nvPr/>
        </p:nvSpPr>
        <p:spPr>
          <a:xfrm>
            <a:off x="10486511" y="1015268"/>
            <a:ext cx="1602377" cy="1002068"/>
          </a:xfrm>
          <a:prstGeom prst="roundRect">
            <a:avLst/>
          </a:prstGeom>
          <a:solidFill>
            <a:schemeClr val="accent3">
              <a:lumMod val="60000"/>
              <a:lumOff val="40000"/>
            </a:schemeClr>
          </a:solidFill>
          <a:ln w="38100">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dirty="0">
                <a:solidFill>
                  <a:schemeClr val="tx1"/>
                </a:solidFill>
              </a:rPr>
              <a:t>AAPFCO Fertilizer Sales Data</a:t>
            </a:r>
          </a:p>
        </p:txBody>
      </p:sp>
      <p:cxnSp>
        <p:nvCxnSpPr>
          <p:cNvPr id="84" name="Straight Arrow Connector 83">
            <a:extLst>
              <a:ext uri="{FF2B5EF4-FFF2-40B4-BE49-F238E27FC236}">
                <a16:creationId xmlns:a16="http://schemas.microsoft.com/office/drawing/2014/main" id="{135A2550-DA73-4EDE-A644-F25FB066A0AB}"/>
              </a:ext>
            </a:extLst>
          </p:cNvPr>
          <p:cNvCxnSpPr>
            <a:cxnSpLocks/>
          </p:cNvCxnSpPr>
          <p:nvPr/>
        </p:nvCxnSpPr>
        <p:spPr>
          <a:xfrm flipH="1" flipV="1">
            <a:off x="9992412" y="688157"/>
            <a:ext cx="499622" cy="478667"/>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87" name="Straight Arrow Connector 86">
            <a:extLst>
              <a:ext uri="{FF2B5EF4-FFF2-40B4-BE49-F238E27FC236}">
                <a16:creationId xmlns:a16="http://schemas.microsoft.com/office/drawing/2014/main" id="{7EA05990-680A-4567-9CB0-B0708938527C}"/>
              </a:ext>
            </a:extLst>
          </p:cNvPr>
          <p:cNvCxnSpPr>
            <a:cxnSpLocks/>
          </p:cNvCxnSpPr>
          <p:nvPr/>
        </p:nvCxnSpPr>
        <p:spPr>
          <a:xfrm flipV="1">
            <a:off x="2036190" y="2488676"/>
            <a:ext cx="754144" cy="424206"/>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23" name="Rectangle 22">
            <a:extLst>
              <a:ext uri="{FF2B5EF4-FFF2-40B4-BE49-F238E27FC236}">
                <a16:creationId xmlns:a16="http://schemas.microsoft.com/office/drawing/2014/main" id="{EECD59D6-547A-483C-A052-6E3826968B1D}"/>
              </a:ext>
            </a:extLst>
          </p:cNvPr>
          <p:cNvSpPr/>
          <p:nvPr/>
        </p:nvSpPr>
        <p:spPr>
          <a:xfrm>
            <a:off x="-95500" y="4008727"/>
            <a:ext cx="3319468" cy="1384995"/>
          </a:xfrm>
          <a:prstGeom prst="rect">
            <a:avLst/>
          </a:prstGeom>
          <a:noFill/>
        </p:spPr>
        <p:txBody>
          <a:bodyPr wrap="square" lIns="91440" tIns="45720" rIns="91440" bIns="45720">
            <a:spAutoFit/>
          </a:bodyPr>
          <a:lstStyle/>
          <a:p>
            <a:pPr algn="ctr"/>
            <a:r>
              <a:rPr lang="en-US" sz="2800" b="1" dirty="0">
                <a:ln w="6600">
                  <a:solidFill>
                    <a:schemeClr val="accent2"/>
                  </a:solidFill>
                  <a:prstDash val="solid"/>
                </a:ln>
                <a:solidFill>
                  <a:srgbClr val="FFFFFF"/>
                </a:solidFill>
                <a:effectLst>
                  <a:outerShdw dist="38100" dir="2700000" algn="tl" rotWithShape="0">
                    <a:schemeClr val="accent2"/>
                  </a:outerShdw>
                </a:effectLst>
              </a:rPr>
              <a:t>Allocation of Ag Nutrients in the Watershed Model</a:t>
            </a:r>
          </a:p>
        </p:txBody>
      </p:sp>
      <p:sp>
        <p:nvSpPr>
          <p:cNvPr id="25" name="TextBox 24">
            <a:extLst>
              <a:ext uri="{FF2B5EF4-FFF2-40B4-BE49-F238E27FC236}">
                <a16:creationId xmlns:a16="http://schemas.microsoft.com/office/drawing/2014/main" id="{0E2A4B1D-52FF-4C24-A41B-AEE4AFB89884}"/>
              </a:ext>
            </a:extLst>
          </p:cNvPr>
          <p:cNvSpPr txBox="1"/>
          <p:nvPr/>
        </p:nvSpPr>
        <p:spPr>
          <a:xfrm>
            <a:off x="0" y="6596390"/>
            <a:ext cx="2734491" cy="261610"/>
          </a:xfrm>
          <a:prstGeom prst="rect">
            <a:avLst/>
          </a:prstGeom>
          <a:noFill/>
        </p:spPr>
        <p:txBody>
          <a:bodyPr wrap="square" rtlCol="0">
            <a:spAutoFit/>
          </a:bodyPr>
          <a:lstStyle/>
          <a:p>
            <a:r>
              <a:rPr lang="en-US" sz="1100" dirty="0"/>
              <a:t>AMS= Agricultural Modeling Subcommittee</a:t>
            </a:r>
          </a:p>
        </p:txBody>
      </p:sp>
      <p:sp>
        <p:nvSpPr>
          <p:cNvPr id="26" name="Slide Number Placeholder 25">
            <a:extLst>
              <a:ext uri="{FF2B5EF4-FFF2-40B4-BE49-F238E27FC236}">
                <a16:creationId xmlns:a16="http://schemas.microsoft.com/office/drawing/2014/main" id="{DA24AA7B-0981-4C17-A39E-CC1F639D4FE0}"/>
              </a:ext>
            </a:extLst>
          </p:cNvPr>
          <p:cNvSpPr>
            <a:spLocks noGrp="1"/>
          </p:cNvSpPr>
          <p:nvPr>
            <p:ph type="sldNum" sz="quarter" idx="12"/>
          </p:nvPr>
        </p:nvSpPr>
        <p:spPr/>
        <p:txBody>
          <a:bodyPr/>
          <a:lstStyle/>
          <a:p>
            <a:fld id="{D93DCF05-CED9-4A2F-B767-18D4731FF5BB}" type="slidenum">
              <a:rPr lang="en-US" smtClean="0">
                <a:solidFill>
                  <a:prstClr val="black">
                    <a:tint val="75000"/>
                  </a:prstClr>
                </a:solidFill>
              </a:rPr>
              <a:pPr/>
              <a:t>35</a:t>
            </a:fld>
            <a:endParaRPr lang="en-US">
              <a:solidFill>
                <a:prstClr val="black">
                  <a:tint val="75000"/>
                </a:prstClr>
              </a:solidFill>
            </a:endParaRPr>
          </a:p>
        </p:txBody>
      </p:sp>
      <p:pic>
        <p:nvPicPr>
          <p:cNvPr id="103" name="Picture 102">
            <a:extLst>
              <a:ext uri="{FF2B5EF4-FFF2-40B4-BE49-F238E27FC236}">
                <a16:creationId xmlns:a16="http://schemas.microsoft.com/office/drawing/2014/main" id="{83733D80-B549-43FF-9D9D-F3288177B8A6}"/>
              </a:ext>
            </a:extLst>
          </p:cNvPr>
          <p:cNvPicPr>
            <a:picLocks noChangeAspect="1"/>
          </p:cNvPicPr>
          <p:nvPr/>
        </p:nvPicPr>
        <p:blipFill>
          <a:blip r:embed="rId2"/>
          <a:stretch>
            <a:fillRect/>
          </a:stretch>
        </p:blipFill>
        <p:spPr>
          <a:xfrm>
            <a:off x="10048875" y="4714875"/>
            <a:ext cx="2143125" cy="2143125"/>
          </a:xfrm>
          <a:prstGeom prst="rect">
            <a:avLst/>
          </a:prstGeom>
        </p:spPr>
      </p:pic>
      <p:sp>
        <p:nvSpPr>
          <p:cNvPr id="29" name="Rectangle 28">
            <a:extLst>
              <a:ext uri="{FF2B5EF4-FFF2-40B4-BE49-F238E27FC236}">
                <a16:creationId xmlns:a16="http://schemas.microsoft.com/office/drawing/2014/main" id="{B769B24C-5938-48A0-968B-295C1630D6A0}"/>
              </a:ext>
            </a:extLst>
          </p:cNvPr>
          <p:cNvSpPr/>
          <p:nvPr/>
        </p:nvSpPr>
        <p:spPr>
          <a:xfrm rot="16200000">
            <a:off x="10200489" y="4889570"/>
            <a:ext cx="3767580" cy="169277"/>
          </a:xfrm>
          <a:prstGeom prst="rect">
            <a:avLst/>
          </a:prstGeom>
        </p:spPr>
        <p:txBody>
          <a:bodyPr wrap="square">
            <a:spAutoFit/>
          </a:bodyPr>
          <a:lstStyle/>
          <a:p>
            <a:r>
              <a:rPr lang="en-US" sz="500" dirty="0">
                <a:solidFill>
                  <a:schemeClr val="bg1">
                    <a:lumMod val="65000"/>
                  </a:schemeClr>
                </a:solidFill>
                <a:hlinkClick r:id="rId3">
                  <a:extLst>
                    <a:ext uri="{A12FA001-AC4F-418D-AE19-62706E023703}">
                      <ahyp:hlinkClr xmlns:ahyp="http://schemas.microsoft.com/office/drawing/2018/hyperlinkcolor" val="tx"/>
                    </a:ext>
                  </a:extLst>
                </a:hlinkClick>
              </a:rPr>
              <a:t>https://www.dreamstime.com/stock-images-square-peg-round-hole-image12777364</a:t>
            </a:r>
            <a:endParaRPr lang="en-US" sz="500" dirty="0">
              <a:solidFill>
                <a:schemeClr val="bg1">
                  <a:lumMod val="65000"/>
                </a:schemeClr>
              </a:solidFill>
            </a:endParaRPr>
          </a:p>
        </p:txBody>
      </p:sp>
    </p:spTree>
    <p:extLst>
      <p:ext uri="{BB962C8B-B14F-4D97-AF65-F5344CB8AC3E}">
        <p14:creationId xmlns:p14="http://schemas.microsoft.com/office/powerpoint/2010/main" val="2086495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AB144755-01CB-4305-88A9-B0497E26A9C9}"/>
              </a:ext>
            </a:extLst>
          </p:cNvPr>
          <p:cNvGraphicFramePr/>
          <p:nvPr>
            <p:extLst>
              <p:ext uri="{D42A27DB-BD31-4B8C-83A1-F6EECF244321}">
                <p14:modId xmlns:p14="http://schemas.microsoft.com/office/powerpoint/2010/main" val="3297192857"/>
              </p:ext>
            </p:extLst>
          </p:nvPr>
        </p:nvGraphicFramePr>
        <p:xfrm>
          <a:off x="667433" y="267286"/>
          <a:ext cx="10910278" cy="64852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77279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AB144755-01CB-4305-88A9-B0497E26A9C9}"/>
              </a:ext>
            </a:extLst>
          </p:cNvPr>
          <p:cNvGraphicFramePr/>
          <p:nvPr>
            <p:extLst>
              <p:ext uri="{D42A27DB-BD31-4B8C-83A1-F6EECF244321}">
                <p14:modId xmlns:p14="http://schemas.microsoft.com/office/powerpoint/2010/main" val="1163305621"/>
              </p:ext>
            </p:extLst>
          </p:nvPr>
        </p:nvGraphicFramePr>
        <p:xfrm>
          <a:off x="130407" y="165686"/>
          <a:ext cx="5414050" cy="6421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Group 3">
            <a:extLst>
              <a:ext uri="{FF2B5EF4-FFF2-40B4-BE49-F238E27FC236}">
                <a16:creationId xmlns:a16="http://schemas.microsoft.com/office/drawing/2014/main" id="{EDC9490C-8B85-4D5E-9D11-A024809D5B9E}"/>
              </a:ext>
            </a:extLst>
          </p:cNvPr>
          <p:cNvGrpSpPr/>
          <p:nvPr/>
        </p:nvGrpSpPr>
        <p:grpSpPr>
          <a:xfrm>
            <a:off x="5725886" y="1132114"/>
            <a:ext cx="689429" cy="4528457"/>
            <a:chOff x="6262914" y="1132114"/>
            <a:chExt cx="1110343" cy="4528457"/>
          </a:xfrm>
        </p:grpSpPr>
        <p:sp>
          <p:nvSpPr>
            <p:cNvPr id="3" name="Arrow: Right 2">
              <a:extLst>
                <a:ext uri="{FF2B5EF4-FFF2-40B4-BE49-F238E27FC236}">
                  <a16:creationId xmlns:a16="http://schemas.microsoft.com/office/drawing/2014/main" id="{818B8569-5387-4B23-B951-C0969E8AA134}"/>
                </a:ext>
              </a:extLst>
            </p:cNvPr>
            <p:cNvSpPr/>
            <p:nvPr/>
          </p:nvSpPr>
          <p:spPr>
            <a:xfrm>
              <a:off x="6270171" y="1132114"/>
              <a:ext cx="1088572" cy="4499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8ABB4FD9-89E6-4468-8532-A2E0B4FEF6C7}"/>
                </a:ext>
              </a:extLst>
            </p:cNvPr>
            <p:cNvSpPr/>
            <p:nvPr/>
          </p:nvSpPr>
          <p:spPr>
            <a:xfrm>
              <a:off x="6262914" y="3142342"/>
              <a:ext cx="1088572" cy="4499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C6B6FAFA-C76A-4F60-A85E-E70F731001AA}"/>
                </a:ext>
              </a:extLst>
            </p:cNvPr>
            <p:cNvSpPr/>
            <p:nvPr/>
          </p:nvSpPr>
          <p:spPr>
            <a:xfrm>
              <a:off x="6284685" y="5210628"/>
              <a:ext cx="1088572" cy="4499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8" name="Diagram 7">
            <a:extLst>
              <a:ext uri="{FF2B5EF4-FFF2-40B4-BE49-F238E27FC236}">
                <a16:creationId xmlns:a16="http://schemas.microsoft.com/office/drawing/2014/main" id="{56E918EB-CA17-45BA-9169-7725148D2206}"/>
              </a:ext>
            </a:extLst>
          </p:cNvPr>
          <p:cNvGraphicFramePr/>
          <p:nvPr>
            <p:extLst>
              <p:ext uri="{D42A27DB-BD31-4B8C-83A1-F6EECF244321}">
                <p14:modId xmlns:p14="http://schemas.microsoft.com/office/powerpoint/2010/main" val="2750111942"/>
              </p:ext>
            </p:extLst>
          </p:nvPr>
        </p:nvGraphicFramePr>
        <p:xfrm>
          <a:off x="6502178" y="158429"/>
          <a:ext cx="5457593" cy="642190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9" name="Table 5">
            <a:extLst>
              <a:ext uri="{FF2B5EF4-FFF2-40B4-BE49-F238E27FC236}">
                <a16:creationId xmlns:a16="http://schemas.microsoft.com/office/drawing/2014/main" id="{624FB745-5B15-455B-ABAC-46DD4EC48898}"/>
              </a:ext>
            </a:extLst>
          </p:cNvPr>
          <p:cNvGraphicFramePr>
            <a:graphicFrameLocks noGrp="1"/>
          </p:cNvGraphicFramePr>
          <p:nvPr>
            <p:extLst>
              <p:ext uri="{D42A27DB-BD31-4B8C-83A1-F6EECF244321}">
                <p14:modId xmlns:p14="http://schemas.microsoft.com/office/powerpoint/2010/main" val="4197815717"/>
              </p:ext>
            </p:extLst>
          </p:nvPr>
        </p:nvGraphicFramePr>
        <p:xfrm>
          <a:off x="4812632" y="1925053"/>
          <a:ext cx="3080084" cy="1258065"/>
        </p:xfrm>
        <a:graphic>
          <a:graphicData uri="http://schemas.openxmlformats.org/drawingml/2006/table">
            <a:tbl>
              <a:tblPr firstRow="1" bandRow="1">
                <a:tableStyleId>{5C22544A-7EE6-4342-B048-85BDC9FD1C3A}</a:tableStyleId>
              </a:tblPr>
              <a:tblGrid>
                <a:gridCol w="3080084">
                  <a:extLst>
                    <a:ext uri="{9D8B030D-6E8A-4147-A177-3AD203B41FA5}">
                      <a16:colId xmlns:a16="http://schemas.microsoft.com/office/drawing/2014/main" val="2008528703"/>
                    </a:ext>
                  </a:extLst>
                </a:gridCol>
              </a:tblGrid>
              <a:tr h="433585">
                <a:tc>
                  <a:txBody>
                    <a:bodyPr/>
                    <a:lstStyle/>
                    <a:p>
                      <a:r>
                        <a:rPr lang="en-US" dirty="0"/>
                        <a:t>KEY ACTION</a:t>
                      </a:r>
                    </a:p>
                  </a:txBody>
                  <a:tcPr/>
                </a:tc>
                <a:extLst>
                  <a:ext uri="{0D108BD9-81ED-4DB2-BD59-A6C34878D82A}">
                    <a16:rowId xmlns:a16="http://schemas.microsoft.com/office/drawing/2014/main" val="4090421313"/>
                  </a:ext>
                </a:extLst>
              </a:tr>
              <a:tr h="824480">
                <a:tc>
                  <a:txBody>
                    <a:bodyPr/>
                    <a:lstStyle/>
                    <a:p>
                      <a:pPr marL="0" indent="0">
                        <a:buNone/>
                      </a:pPr>
                      <a:r>
                        <a:rPr lang="en-US" sz="1400" b="1" dirty="0"/>
                        <a:t>Task 1: </a:t>
                      </a:r>
                      <a:r>
                        <a:rPr lang="en-US" sz="1400" dirty="0"/>
                        <a:t>Updates to data &amp; methods that typically occurring every 2 years.</a:t>
                      </a:r>
                    </a:p>
                  </a:txBody>
                  <a:tcPr/>
                </a:tc>
                <a:extLst>
                  <a:ext uri="{0D108BD9-81ED-4DB2-BD59-A6C34878D82A}">
                    <a16:rowId xmlns:a16="http://schemas.microsoft.com/office/drawing/2014/main" val="764725429"/>
                  </a:ext>
                </a:extLst>
              </a:tr>
            </a:tbl>
          </a:graphicData>
        </a:graphic>
      </p:graphicFrame>
    </p:spTree>
    <p:extLst>
      <p:ext uri="{BB962C8B-B14F-4D97-AF65-F5344CB8AC3E}">
        <p14:creationId xmlns:p14="http://schemas.microsoft.com/office/powerpoint/2010/main" val="2757035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75174-5A20-4C15-93A9-EF2FD2FE5F54}"/>
              </a:ext>
            </a:extLst>
          </p:cNvPr>
          <p:cNvSpPr>
            <a:spLocks noGrp="1"/>
          </p:cNvSpPr>
          <p:nvPr>
            <p:ph type="title"/>
          </p:nvPr>
        </p:nvSpPr>
        <p:spPr>
          <a:xfrm>
            <a:off x="759822" y="0"/>
            <a:ext cx="10515600" cy="784945"/>
          </a:xfrm>
        </p:spPr>
        <p:txBody>
          <a:bodyPr/>
          <a:lstStyle/>
          <a:p>
            <a:r>
              <a:rPr lang="en-US" b="1" u="sng" dirty="0"/>
              <a:t>Improving Ag Data?</a:t>
            </a:r>
          </a:p>
        </p:txBody>
      </p:sp>
      <p:sp>
        <p:nvSpPr>
          <p:cNvPr id="4" name="Rectangle: Rounded Corners 3">
            <a:extLst>
              <a:ext uri="{FF2B5EF4-FFF2-40B4-BE49-F238E27FC236}">
                <a16:creationId xmlns:a16="http://schemas.microsoft.com/office/drawing/2014/main" id="{F2547FA2-6153-4D53-87C2-754CB10F2D19}"/>
              </a:ext>
            </a:extLst>
          </p:cNvPr>
          <p:cNvSpPr/>
          <p:nvPr/>
        </p:nvSpPr>
        <p:spPr>
          <a:xfrm>
            <a:off x="8577523" y="2777427"/>
            <a:ext cx="2997722" cy="38178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CRITICAL CONCEPT:</a:t>
            </a:r>
          </a:p>
          <a:p>
            <a:endParaRPr lang="en-US" dirty="0"/>
          </a:p>
          <a:p>
            <a:r>
              <a:rPr lang="en-US" dirty="0"/>
              <a:t>To maintain integrity of CBWM there are two options for new data sets: </a:t>
            </a:r>
          </a:p>
          <a:p>
            <a:endParaRPr lang="en-US" dirty="0"/>
          </a:p>
          <a:p>
            <a:pPr marL="285750" indent="-285750">
              <a:buFont typeface="Arial" panose="020B0604020202020204" pitchFamily="34" charset="0"/>
              <a:buChar char="•"/>
            </a:pPr>
            <a:r>
              <a:rPr lang="en-US" dirty="0"/>
              <a:t>Provide data all the way back through 1985. </a:t>
            </a:r>
          </a:p>
          <a:p>
            <a:r>
              <a:rPr lang="en-US" dirty="0"/>
              <a:t>	OR</a:t>
            </a:r>
          </a:p>
          <a:p>
            <a:pPr marL="285750" indent="-285750">
              <a:buFont typeface="Arial" panose="020B0604020202020204" pitchFamily="34" charset="0"/>
              <a:buChar char="•"/>
            </a:pPr>
            <a:r>
              <a:rPr lang="en-US" dirty="0"/>
              <a:t>Use the </a:t>
            </a:r>
            <a:r>
              <a:rPr lang="en-US" b="1" u="sng" dirty="0"/>
              <a:t>trend</a:t>
            </a:r>
            <a:r>
              <a:rPr lang="en-US" dirty="0"/>
              <a:t> in new data sets for the years available.</a:t>
            </a:r>
          </a:p>
        </p:txBody>
      </p:sp>
      <p:sp>
        <p:nvSpPr>
          <p:cNvPr id="5" name="TextBox 4">
            <a:extLst>
              <a:ext uri="{FF2B5EF4-FFF2-40B4-BE49-F238E27FC236}">
                <a16:creationId xmlns:a16="http://schemas.microsoft.com/office/drawing/2014/main" id="{5CD1BB1C-652B-4ABA-9463-D12CBF3A81AB}"/>
              </a:ext>
            </a:extLst>
          </p:cNvPr>
          <p:cNvSpPr txBox="1"/>
          <p:nvPr/>
        </p:nvSpPr>
        <p:spPr>
          <a:xfrm>
            <a:off x="8610238" y="6581001"/>
            <a:ext cx="2960914" cy="276999"/>
          </a:xfrm>
          <a:prstGeom prst="rect">
            <a:avLst/>
          </a:prstGeom>
          <a:noFill/>
        </p:spPr>
        <p:txBody>
          <a:bodyPr wrap="square" rtlCol="0">
            <a:spAutoFit/>
          </a:bodyPr>
          <a:lstStyle/>
          <a:p>
            <a:r>
              <a:rPr lang="en-US" sz="1200" b="1" dirty="0"/>
              <a:t>CBW</a:t>
            </a:r>
            <a:r>
              <a:rPr lang="en-US" sz="1200" dirty="0"/>
              <a:t>M= </a:t>
            </a:r>
            <a:r>
              <a:rPr lang="en-US" sz="1200" b="1" dirty="0"/>
              <a:t>Chesapeake Bay Watershed </a:t>
            </a:r>
            <a:r>
              <a:rPr lang="en-US" sz="1200" dirty="0"/>
              <a:t>Model</a:t>
            </a:r>
          </a:p>
        </p:txBody>
      </p:sp>
      <p:sp>
        <p:nvSpPr>
          <p:cNvPr id="6" name="Slide Number Placeholder 5">
            <a:extLst>
              <a:ext uri="{FF2B5EF4-FFF2-40B4-BE49-F238E27FC236}">
                <a16:creationId xmlns:a16="http://schemas.microsoft.com/office/drawing/2014/main" id="{5B4C4474-D1AA-4A7C-AA4E-9E8080613BD8}"/>
              </a:ext>
            </a:extLst>
          </p:cNvPr>
          <p:cNvSpPr>
            <a:spLocks noGrp="1"/>
          </p:cNvSpPr>
          <p:nvPr>
            <p:ph type="sldNum" sz="quarter" idx="12"/>
          </p:nvPr>
        </p:nvSpPr>
        <p:spPr/>
        <p:txBody>
          <a:bodyPr/>
          <a:lstStyle/>
          <a:p>
            <a:fld id="{8FA99730-4E8E-4C8C-B71B-3C4A4841C985}" type="slidenum">
              <a:rPr lang="en-US" smtClean="0"/>
              <a:t>6</a:t>
            </a:fld>
            <a:endParaRPr lang="en-US"/>
          </a:p>
        </p:txBody>
      </p:sp>
      <p:sp>
        <p:nvSpPr>
          <p:cNvPr id="8" name="TextBox 7">
            <a:extLst>
              <a:ext uri="{FF2B5EF4-FFF2-40B4-BE49-F238E27FC236}">
                <a16:creationId xmlns:a16="http://schemas.microsoft.com/office/drawing/2014/main" id="{6EBD7F5B-33BB-4730-B5E0-3A065852AC9B}"/>
              </a:ext>
            </a:extLst>
          </p:cNvPr>
          <p:cNvSpPr txBox="1"/>
          <p:nvPr/>
        </p:nvSpPr>
        <p:spPr>
          <a:xfrm>
            <a:off x="5638800" y="2899954"/>
            <a:ext cx="914400" cy="914400"/>
          </a:xfrm>
          <a:prstGeom prst="rect">
            <a:avLst/>
          </a:prstGeom>
          <a:noFill/>
        </p:spPr>
        <p:txBody>
          <a:bodyPr wrap="square" rtlCol="0">
            <a:spAutoFit/>
          </a:bodyPr>
          <a:lstStyle/>
          <a:p>
            <a:endParaRPr lang="en-US" dirty="0"/>
          </a:p>
        </p:txBody>
      </p:sp>
      <p:sp>
        <p:nvSpPr>
          <p:cNvPr id="7" name="Content Placeholder 6">
            <a:extLst>
              <a:ext uri="{FF2B5EF4-FFF2-40B4-BE49-F238E27FC236}">
                <a16:creationId xmlns:a16="http://schemas.microsoft.com/office/drawing/2014/main" id="{1A0676E3-3150-4FFA-B851-0B30993B4D2D}"/>
              </a:ext>
            </a:extLst>
          </p:cNvPr>
          <p:cNvSpPr>
            <a:spLocks noGrp="1"/>
          </p:cNvSpPr>
          <p:nvPr>
            <p:ph idx="1"/>
          </p:nvPr>
        </p:nvSpPr>
        <p:spPr>
          <a:xfrm>
            <a:off x="820783" y="745762"/>
            <a:ext cx="7008223" cy="1318169"/>
          </a:xfrm>
          <a:solidFill>
            <a:schemeClr val="accent6">
              <a:lumMod val="40000"/>
              <a:lumOff val="60000"/>
            </a:schemeClr>
          </a:solidFill>
          <a:ln w="28575">
            <a:solidFill>
              <a:schemeClr val="tx1"/>
            </a:solidFill>
          </a:ln>
        </p:spPr>
        <p:txBody>
          <a:bodyPr>
            <a:normAutofit fontScale="25000" lnSpcReduction="20000"/>
          </a:bodyPr>
          <a:lstStyle/>
          <a:p>
            <a:pPr marL="0" indent="0">
              <a:buNone/>
            </a:pPr>
            <a:r>
              <a:rPr lang="en-US" sz="8000" dirty="0"/>
              <a:t>Crop Acreage Data</a:t>
            </a:r>
          </a:p>
          <a:p>
            <a:pPr marL="0" indent="0">
              <a:buNone/>
            </a:pPr>
            <a:r>
              <a:rPr lang="en-US" sz="4800" dirty="0"/>
              <a:t>Alternative methods to account for fitting Ag Census data to CBP needs? </a:t>
            </a:r>
          </a:p>
          <a:p>
            <a:pPr lvl="1"/>
            <a:r>
              <a:rPr lang="en-US" sz="4800" dirty="0"/>
              <a:t>Adjusting methods for estimating crop acres (</a:t>
            </a:r>
            <a:r>
              <a:rPr lang="en-US" sz="4000" dirty="0"/>
              <a:t>e.g. double crops)</a:t>
            </a:r>
          </a:p>
          <a:p>
            <a:pPr marL="0" indent="0">
              <a:buNone/>
            </a:pPr>
            <a:r>
              <a:rPr lang="en-US" sz="4800" dirty="0"/>
              <a:t>Alternative/supplemental data sets</a:t>
            </a:r>
          </a:p>
          <a:p>
            <a:pPr lvl="1"/>
            <a:r>
              <a:rPr lang="en-US" sz="4400" dirty="0"/>
              <a:t>Other data sets at the state or  federal level?</a:t>
            </a:r>
          </a:p>
          <a:p>
            <a:endParaRPr lang="en-US" dirty="0"/>
          </a:p>
        </p:txBody>
      </p:sp>
      <p:sp>
        <p:nvSpPr>
          <p:cNvPr id="9" name="Content Placeholder 6">
            <a:extLst>
              <a:ext uri="{FF2B5EF4-FFF2-40B4-BE49-F238E27FC236}">
                <a16:creationId xmlns:a16="http://schemas.microsoft.com/office/drawing/2014/main" id="{7C3B1862-AD07-4536-BA4D-5446295D49F6}"/>
              </a:ext>
            </a:extLst>
          </p:cNvPr>
          <p:cNvSpPr txBox="1">
            <a:spLocks/>
          </p:cNvSpPr>
          <p:nvPr/>
        </p:nvSpPr>
        <p:spPr>
          <a:xfrm>
            <a:off x="807720" y="2169614"/>
            <a:ext cx="7008223" cy="1566363"/>
          </a:xfrm>
          <a:prstGeom prst="rect">
            <a:avLst/>
          </a:prstGeom>
          <a:solidFill>
            <a:srgbClr val="1E1700"/>
          </a:solidFill>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8000" dirty="0">
                <a:solidFill>
                  <a:schemeClr val="bg1"/>
                </a:solidFill>
              </a:rPr>
              <a:t>Animal Population Data</a:t>
            </a:r>
            <a:endParaRPr lang="en-US" sz="4800" dirty="0">
              <a:solidFill>
                <a:schemeClr val="bg1"/>
              </a:solidFill>
            </a:endParaRPr>
          </a:p>
          <a:p>
            <a:pPr marL="0" indent="0">
              <a:buNone/>
            </a:pPr>
            <a:r>
              <a:rPr lang="en-US" sz="4800" dirty="0">
                <a:solidFill>
                  <a:schemeClr val="bg1"/>
                </a:solidFill>
              </a:rPr>
              <a:t>Additional NASS Annual Survey Data may be available to inform population trends between census years (incorporated every two years)</a:t>
            </a:r>
          </a:p>
          <a:p>
            <a:pPr lvl="1"/>
            <a:r>
              <a:rPr lang="en-US" sz="4000" dirty="0">
                <a:solidFill>
                  <a:schemeClr val="bg1"/>
                </a:solidFill>
              </a:rPr>
              <a:t>Dairy, Beef Cattle, Layers, Swine… </a:t>
            </a:r>
          </a:p>
          <a:p>
            <a:pPr lvl="1"/>
            <a:endParaRPr lang="en-US" sz="4000" dirty="0">
              <a:solidFill>
                <a:schemeClr val="bg1"/>
              </a:solidFill>
            </a:endParaRPr>
          </a:p>
          <a:p>
            <a:pPr marL="0" indent="0">
              <a:buNone/>
            </a:pPr>
            <a:r>
              <a:rPr lang="en-US" sz="4800" dirty="0">
                <a:solidFill>
                  <a:schemeClr val="bg1"/>
                </a:solidFill>
              </a:rPr>
              <a:t>Direct from industry data can inform animal population </a:t>
            </a:r>
            <a:r>
              <a:rPr lang="en-US" sz="4800" b="1" i="1" u="sng" dirty="0">
                <a:solidFill>
                  <a:schemeClr val="bg1"/>
                </a:solidFill>
              </a:rPr>
              <a:t>trends</a:t>
            </a:r>
            <a:r>
              <a:rPr lang="en-US" sz="4800" dirty="0">
                <a:solidFill>
                  <a:schemeClr val="bg1"/>
                </a:solidFill>
              </a:rPr>
              <a:t> between census years.</a:t>
            </a:r>
          </a:p>
          <a:p>
            <a:pPr lvl="1"/>
            <a:r>
              <a:rPr lang="en-US" sz="4000" dirty="0">
                <a:solidFill>
                  <a:schemeClr val="bg1"/>
                </a:solidFill>
              </a:rPr>
              <a:t>Requires careful cooperation </a:t>
            </a:r>
          </a:p>
          <a:p>
            <a:pPr lvl="1"/>
            <a:r>
              <a:rPr lang="en-US" sz="4000" dirty="0">
                <a:solidFill>
                  <a:schemeClr val="bg1"/>
                </a:solidFill>
              </a:rPr>
              <a:t>Legal, privacy assurances</a:t>
            </a:r>
          </a:p>
        </p:txBody>
      </p:sp>
      <p:sp>
        <p:nvSpPr>
          <p:cNvPr id="11" name="Content Placeholder 6">
            <a:extLst>
              <a:ext uri="{FF2B5EF4-FFF2-40B4-BE49-F238E27FC236}">
                <a16:creationId xmlns:a16="http://schemas.microsoft.com/office/drawing/2014/main" id="{76567DA3-DC4D-45CD-B4A6-3C0920FC2150}"/>
              </a:ext>
            </a:extLst>
          </p:cNvPr>
          <p:cNvSpPr txBox="1">
            <a:spLocks/>
          </p:cNvSpPr>
          <p:nvPr/>
        </p:nvSpPr>
        <p:spPr>
          <a:xfrm>
            <a:off x="812075" y="3854722"/>
            <a:ext cx="7008223" cy="2903129"/>
          </a:xfrm>
          <a:prstGeom prst="rect">
            <a:avLst/>
          </a:prstGeom>
          <a:solidFill>
            <a:srgbClr val="FFC000"/>
          </a:solidFill>
          <a:ln w="28575">
            <a:solidFill>
              <a:schemeClr val="tx1"/>
            </a:solidFill>
          </a:ln>
        </p:spPr>
        <p:txBody>
          <a:bodyPr vert="horz" lIns="91440" tIns="45720" rIns="91440" bIns="45720" rtlCol="0">
            <a:normAutofit fontScale="3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200" dirty="0"/>
              <a:t>Other Data Issues (new data incorporation every 2 years)</a:t>
            </a:r>
          </a:p>
          <a:p>
            <a:pPr marL="0" indent="0">
              <a:buNone/>
            </a:pPr>
            <a:r>
              <a:rPr lang="en-US" sz="4400" dirty="0"/>
              <a:t>Soil P data</a:t>
            </a:r>
          </a:p>
          <a:p>
            <a:pPr lvl="1"/>
            <a:r>
              <a:rPr lang="en-US" sz="4400" dirty="0"/>
              <a:t>Gary Shenk </a:t>
            </a:r>
            <a:r>
              <a:rPr lang="en-US" sz="4400" dirty="0">
                <a:hlinkClick r:id="rId3"/>
              </a:rPr>
              <a:t>Sept 2018 presentation </a:t>
            </a:r>
            <a:r>
              <a:rPr lang="en-US" sz="4400" dirty="0"/>
              <a:t>to </a:t>
            </a:r>
            <a:r>
              <a:rPr lang="en-US" sz="4400" dirty="0" err="1"/>
              <a:t>AgWG</a:t>
            </a:r>
            <a:r>
              <a:rPr lang="en-US" sz="4400" dirty="0"/>
              <a:t> on data set incorporated into the CBWM</a:t>
            </a:r>
          </a:p>
          <a:p>
            <a:pPr lvl="1"/>
            <a:r>
              <a:rPr lang="en-US" sz="4400" b="1" dirty="0"/>
              <a:t>Additional soil P data is welcome and encouraged</a:t>
            </a:r>
          </a:p>
          <a:p>
            <a:pPr lvl="2"/>
            <a:endParaRPr lang="en-US" sz="4000" dirty="0"/>
          </a:p>
          <a:p>
            <a:pPr marL="0" indent="0">
              <a:buNone/>
            </a:pPr>
            <a:r>
              <a:rPr lang="en-US" sz="4400" dirty="0"/>
              <a:t>Manure Nutrient Concentration Data</a:t>
            </a:r>
          </a:p>
          <a:p>
            <a:pPr lvl="1"/>
            <a:r>
              <a:rPr lang="en-US" sz="4400" dirty="0"/>
              <a:t>Changes in management may result in changes in nutrient concentrations</a:t>
            </a:r>
          </a:p>
          <a:p>
            <a:pPr lvl="1"/>
            <a:r>
              <a:rPr lang="en-US" sz="4400" b="1" dirty="0"/>
              <a:t>Additional manure concentration data is welcome and encouraged</a:t>
            </a:r>
          </a:p>
          <a:p>
            <a:pPr marL="457200" lvl="1" indent="0">
              <a:buNone/>
            </a:pPr>
            <a:endParaRPr lang="en-US" sz="4400" b="1" dirty="0"/>
          </a:p>
          <a:p>
            <a:pPr marL="0" lvl="1" indent="0">
              <a:buNone/>
            </a:pPr>
            <a:r>
              <a:rPr lang="en-US" sz="4400" dirty="0"/>
              <a:t>Fertilizer Data</a:t>
            </a:r>
          </a:p>
          <a:p>
            <a:pPr marL="687388" lvl="1" indent="-225425"/>
            <a:r>
              <a:rPr lang="en-US" sz="4000" dirty="0"/>
              <a:t>More accurate allocation of fertilizer within the CBW?</a:t>
            </a:r>
            <a:endParaRPr lang="en-US" sz="4800" b="1" dirty="0"/>
          </a:p>
          <a:p>
            <a:pPr lvl="1"/>
            <a:endParaRPr lang="en-US" sz="4400" b="1" dirty="0"/>
          </a:p>
          <a:p>
            <a:endParaRPr lang="en-US" sz="4800" b="1" dirty="0"/>
          </a:p>
          <a:p>
            <a:endParaRPr lang="en-US" dirty="0"/>
          </a:p>
        </p:txBody>
      </p:sp>
      <p:sp>
        <p:nvSpPr>
          <p:cNvPr id="13" name="TextBox 12">
            <a:extLst>
              <a:ext uri="{FF2B5EF4-FFF2-40B4-BE49-F238E27FC236}">
                <a16:creationId xmlns:a16="http://schemas.microsoft.com/office/drawing/2014/main" id="{608A4A98-4277-4B9D-8B4D-591C68D55AD0}"/>
              </a:ext>
            </a:extLst>
          </p:cNvPr>
          <p:cNvSpPr txBox="1"/>
          <p:nvPr/>
        </p:nvSpPr>
        <p:spPr>
          <a:xfrm>
            <a:off x="6895011" y="764177"/>
            <a:ext cx="909205" cy="553998"/>
          </a:xfrm>
          <a:prstGeom prst="rect">
            <a:avLst/>
          </a:prstGeom>
          <a:solidFill>
            <a:srgbClr val="F79646">
              <a:lumMod val="60000"/>
              <a:lumOff val="40000"/>
            </a:srgbClr>
          </a:solidFill>
          <a:ln w="38100">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rPr>
              <a:t>Crop Application Goal</a:t>
            </a:r>
          </a:p>
        </p:txBody>
      </p:sp>
      <p:sp>
        <p:nvSpPr>
          <p:cNvPr id="14" name="TextBox 13">
            <a:extLst>
              <a:ext uri="{FF2B5EF4-FFF2-40B4-BE49-F238E27FC236}">
                <a16:creationId xmlns:a16="http://schemas.microsoft.com/office/drawing/2014/main" id="{4E2B9661-9458-4609-B772-CA1F33BF02C7}"/>
              </a:ext>
            </a:extLst>
          </p:cNvPr>
          <p:cNvSpPr txBox="1"/>
          <p:nvPr/>
        </p:nvSpPr>
        <p:spPr>
          <a:xfrm>
            <a:off x="6576423" y="3466012"/>
            <a:ext cx="1215390" cy="230832"/>
          </a:xfrm>
          <a:prstGeom prst="rect">
            <a:avLst/>
          </a:prstGeom>
          <a:solidFill>
            <a:schemeClr val="accent5">
              <a:lumMod val="40000"/>
              <a:lumOff val="6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Manure Generated</a:t>
            </a:r>
          </a:p>
        </p:txBody>
      </p:sp>
      <p:sp>
        <p:nvSpPr>
          <p:cNvPr id="16" name="TextBox 15">
            <a:extLst>
              <a:ext uri="{FF2B5EF4-FFF2-40B4-BE49-F238E27FC236}">
                <a16:creationId xmlns:a16="http://schemas.microsoft.com/office/drawing/2014/main" id="{86CDC2E2-998B-4A47-A107-088C80740F2A}"/>
              </a:ext>
            </a:extLst>
          </p:cNvPr>
          <p:cNvSpPr txBox="1"/>
          <p:nvPr/>
        </p:nvSpPr>
        <p:spPr>
          <a:xfrm>
            <a:off x="5338354" y="6344192"/>
            <a:ext cx="1907177" cy="415498"/>
          </a:xfrm>
          <a:prstGeom prst="rect">
            <a:avLst/>
          </a:prstGeom>
          <a:solidFill>
            <a:srgbClr val="9BBB59">
              <a:lumMod val="60000"/>
              <a:lumOff val="40000"/>
            </a:srgbClr>
          </a:solidFill>
          <a:ln w="38100">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solidFill>
                <a:effectLst/>
                <a:uLnTx/>
                <a:uFillTx/>
              </a:rPr>
              <a:t>4. Define Inorganic Fertilizer Available to Crops</a:t>
            </a:r>
          </a:p>
        </p:txBody>
      </p:sp>
      <p:graphicFrame>
        <p:nvGraphicFramePr>
          <p:cNvPr id="17" name="Table 5">
            <a:extLst>
              <a:ext uri="{FF2B5EF4-FFF2-40B4-BE49-F238E27FC236}">
                <a16:creationId xmlns:a16="http://schemas.microsoft.com/office/drawing/2014/main" id="{47694A61-D8B9-4593-AA99-398F658A4D26}"/>
              </a:ext>
            </a:extLst>
          </p:cNvPr>
          <p:cNvGraphicFramePr>
            <a:graphicFrameLocks noGrp="1"/>
          </p:cNvGraphicFramePr>
          <p:nvPr>
            <p:extLst>
              <p:ext uri="{D42A27DB-BD31-4B8C-83A1-F6EECF244321}">
                <p14:modId xmlns:p14="http://schemas.microsoft.com/office/powerpoint/2010/main" val="1490539761"/>
              </p:ext>
            </p:extLst>
          </p:nvPr>
        </p:nvGraphicFramePr>
        <p:xfrm>
          <a:off x="8876959" y="609600"/>
          <a:ext cx="1976511" cy="1555087"/>
        </p:xfrm>
        <a:graphic>
          <a:graphicData uri="http://schemas.openxmlformats.org/drawingml/2006/table">
            <a:tbl>
              <a:tblPr firstRow="1" bandRow="1">
                <a:tableStyleId>{5C22544A-7EE6-4342-B048-85BDC9FD1C3A}</a:tableStyleId>
              </a:tblPr>
              <a:tblGrid>
                <a:gridCol w="1976511">
                  <a:extLst>
                    <a:ext uri="{9D8B030D-6E8A-4147-A177-3AD203B41FA5}">
                      <a16:colId xmlns:a16="http://schemas.microsoft.com/office/drawing/2014/main" val="2008528703"/>
                    </a:ext>
                  </a:extLst>
                </a:gridCol>
              </a:tblGrid>
              <a:tr h="306602">
                <a:tc>
                  <a:txBody>
                    <a:bodyPr/>
                    <a:lstStyle/>
                    <a:p>
                      <a:r>
                        <a:rPr lang="en-US" dirty="0"/>
                        <a:t>KEY ACTION</a:t>
                      </a:r>
                    </a:p>
                  </a:txBody>
                  <a:tcPr/>
                </a:tc>
                <a:extLst>
                  <a:ext uri="{0D108BD9-81ED-4DB2-BD59-A6C34878D82A}">
                    <a16:rowId xmlns:a16="http://schemas.microsoft.com/office/drawing/2014/main" val="4090421313"/>
                  </a:ext>
                </a:extLst>
              </a:tr>
              <a:tr h="1189327">
                <a:tc>
                  <a:txBody>
                    <a:bodyPr/>
                    <a:lstStyle/>
                    <a:p>
                      <a:pPr marL="0" indent="0">
                        <a:buNone/>
                      </a:pPr>
                      <a:r>
                        <a:rPr lang="en-US" sz="1400" b="1" dirty="0"/>
                        <a:t>Task 1: </a:t>
                      </a:r>
                      <a:r>
                        <a:rPr lang="en-US" sz="1400" dirty="0"/>
                        <a:t>Updates to data &amp; methods that typically occurring every 2 years.</a:t>
                      </a:r>
                    </a:p>
                    <a:p>
                      <a:pPr marL="457200" lvl="1" indent="0">
                        <a:buNone/>
                      </a:pPr>
                      <a:endParaRPr lang="en-US" sz="1400" dirty="0"/>
                    </a:p>
                    <a:p>
                      <a:endParaRPr lang="en-US" sz="1400" dirty="0"/>
                    </a:p>
                  </a:txBody>
                  <a:tcPr/>
                </a:tc>
                <a:extLst>
                  <a:ext uri="{0D108BD9-81ED-4DB2-BD59-A6C34878D82A}">
                    <a16:rowId xmlns:a16="http://schemas.microsoft.com/office/drawing/2014/main" val="764725429"/>
                  </a:ext>
                </a:extLst>
              </a:tr>
            </a:tbl>
          </a:graphicData>
        </a:graphic>
      </p:graphicFrame>
      <p:sp>
        <p:nvSpPr>
          <p:cNvPr id="3" name="Arrow: Right 2">
            <a:extLst>
              <a:ext uri="{FF2B5EF4-FFF2-40B4-BE49-F238E27FC236}">
                <a16:creationId xmlns:a16="http://schemas.microsoft.com/office/drawing/2014/main" id="{10FAA5F8-5840-4D74-B46D-6B3D5FECD54E}"/>
              </a:ext>
            </a:extLst>
          </p:cNvPr>
          <p:cNvSpPr/>
          <p:nvPr/>
        </p:nvSpPr>
        <p:spPr>
          <a:xfrm rot="19678038">
            <a:off x="20442" y="1828800"/>
            <a:ext cx="625642" cy="256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35F5FC18-0D4C-447E-8CBA-43164ACE8815}"/>
              </a:ext>
            </a:extLst>
          </p:cNvPr>
          <p:cNvSpPr/>
          <p:nvPr/>
        </p:nvSpPr>
        <p:spPr>
          <a:xfrm rot="19678038">
            <a:off x="20442" y="2783306"/>
            <a:ext cx="625642" cy="256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28C83748-43A8-4082-A5E3-FEBD9F71A2D0}"/>
              </a:ext>
            </a:extLst>
          </p:cNvPr>
          <p:cNvSpPr/>
          <p:nvPr/>
        </p:nvSpPr>
        <p:spPr>
          <a:xfrm rot="19678038">
            <a:off x="20442" y="3625515"/>
            <a:ext cx="625642" cy="256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73D7A144-6DC0-429B-A98E-2E92C6E5BA85}"/>
              </a:ext>
            </a:extLst>
          </p:cNvPr>
          <p:cNvSpPr/>
          <p:nvPr/>
        </p:nvSpPr>
        <p:spPr>
          <a:xfrm rot="19678038">
            <a:off x="20442" y="6454945"/>
            <a:ext cx="625642" cy="256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1616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5CD456C-131F-4553-89A6-1248C57D46E9}"/>
              </a:ext>
            </a:extLst>
          </p:cNvPr>
          <p:cNvPicPr>
            <a:picLocks noChangeAspect="1"/>
          </p:cNvPicPr>
          <p:nvPr/>
        </p:nvPicPr>
        <p:blipFill>
          <a:blip r:embed="rId2"/>
          <a:stretch>
            <a:fillRect/>
          </a:stretch>
        </p:blipFill>
        <p:spPr>
          <a:xfrm>
            <a:off x="10048875" y="4714875"/>
            <a:ext cx="2143125" cy="2143125"/>
          </a:xfrm>
          <a:prstGeom prst="rect">
            <a:avLst/>
          </a:prstGeom>
        </p:spPr>
      </p:pic>
      <p:sp>
        <p:nvSpPr>
          <p:cNvPr id="2" name="Title 1"/>
          <p:cNvSpPr>
            <a:spLocks noGrp="1"/>
          </p:cNvSpPr>
          <p:nvPr>
            <p:ph type="title"/>
          </p:nvPr>
        </p:nvSpPr>
        <p:spPr>
          <a:xfrm>
            <a:off x="609600" y="274638"/>
            <a:ext cx="10972800" cy="794507"/>
          </a:xfrm>
        </p:spPr>
        <p:txBody>
          <a:bodyPr>
            <a:normAutofit fontScale="90000"/>
          </a:bodyPr>
          <a:lstStyle/>
          <a:p>
            <a:r>
              <a:rPr lang="en-US" sz="3600" u="sng" dirty="0">
                <a:solidFill>
                  <a:srgbClr val="005024"/>
                </a:solidFill>
              </a:rPr>
              <a:t>Source for </a:t>
            </a:r>
            <a:r>
              <a:rPr lang="en-US" sz="3600" b="1" i="1" u="sng" dirty="0">
                <a:solidFill>
                  <a:srgbClr val="005024"/>
                </a:solidFill>
              </a:rPr>
              <a:t>distribution</a:t>
            </a:r>
            <a:r>
              <a:rPr lang="en-US" sz="3600" u="sng" dirty="0">
                <a:solidFill>
                  <a:srgbClr val="005024"/>
                </a:solidFill>
              </a:rPr>
              <a:t> of statewide populations can change.</a:t>
            </a:r>
            <a:endParaRPr lang="en-US" u="sng" dirty="0">
              <a:solidFill>
                <a:srgbClr val="005024"/>
              </a:solidFill>
            </a:endParaRPr>
          </a:p>
        </p:txBody>
      </p:sp>
      <p:sp>
        <p:nvSpPr>
          <p:cNvPr id="3" name="Content Placeholder 2"/>
          <p:cNvSpPr>
            <a:spLocks noGrp="1"/>
          </p:cNvSpPr>
          <p:nvPr>
            <p:ph idx="1"/>
          </p:nvPr>
        </p:nvSpPr>
        <p:spPr>
          <a:xfrm>
            <a:off x="609600" y="1069146"/>
            <a:ext cx="10972800" cy="1350498"/>
          </a:xfrm>
        </p:spPr>
        <p:txBody>
          <a:bodyPr>
            <a:normAutofit/>
          </a:bodyPr>
          <a:lstStyle/>
          <a:p>
            <a:pPr marL="457200" lvl="1" indent="0">
              <a:buNone/>
            </a:pPr>
            <a:r>
              <a:rPr lang="en-US" dirty="0">
                <a:solidFill>
                  <a:srgbClr val="00B050"/>
                </a:solidFill>
              </a:rPr>
              <a:t>Example: Pennsylvania provides fraction of cattle in every county for the year 2019, and these fractions are used to distribute TOTAL statewide cattle populations from the Census of Agriculture.  </a:t>
            </a:r>
          </a:p>
          <a:p>
            <a:endParaRPr lang="en-US" dirty="0"/>
          </a:p>
        </p:txBody>
      </p:sp>
      <p:grpSp>
        <p:nvGrpSpPr>
          <p:cNvPr id="33" name="Group 32"/>
          <p:cNvGrpSpPr/>
          <p:nvPr/>
        </p:nvGrpSpPr>
        <p:grpSpPr>
          <a:xfrm>
            <a:off x="455779" y="2419644"/>
            <a:ext cx="10471518" cy="4025397"/>
            <a:chOff x="262596" y="2531491"/>
            <a:chExt cx="10471518" cy="4025397"/>
          </a:xfrm>
        </p:grpSpPr>
        <p:grpSp>
          <p:nvGrpSpPr>
            <p:cNvPr id="5" name="Group 4"/>
            <p:cNvGrpSpPr/>
            <p:nvPr/>
          </p:nvGrpSpPr>
          <p:grpSpPr>
            <a:xfrm>
              <a:off x="262596" y="2755571"/>
              <a:ext cx="4638114" cy="2535439"/>
              <a:chOff x="262596" y="2755571"/>
              <a:chExt cx="4638114" cy="2535439"/>
            </a:xfrm>
          </p:grpSpPr>
          <p:sp>
            <p:nvSpPr>
              <p:cNvPr id="7" name="TextBox 6"/>
              <p:cNvSpPr txBox="1"/>
              <p:nvPr/>
            </p:nvSpPr>
            <p:spPr>
              <a:xfrm>
                <a:off x="763370" y="2755571"/>
                <a:ext cx="2157558" cy="1077218"/>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dirty="0">
                    <a:ln>
                      <a:noFill/>
                    </a:ln>
                    <a:solidFill>
                      <a:srgbClr val="00B0F0"/>
                    </a:solidFill>
                    <a:effectLst/>
                    <a:uLnTx/>
                    <a:uFillTx/>
                    <a:latin typeface="Calibri"/>
                    <a:ea typeface="+mn-ea"/>
                    <a:cs typeface="+mn-cs"/>
                  </a:rPr>
                  <a:t>Census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F0"/>
                    </a:solidFill>
                    <a:effectLst/>
                    <a:uLnTx/>
                    <a:uFillTx/>
                    <a:latin typeface="Calibri"/>
                    <a:ea typeface="+mn-ea"/>
                    <a:cs typeface="+mn-cs"/>
                  </a:rPr>
                  <a:t>100 Cattle</a:t>
                </a:r>
                <a:r>
                  <a:rPr kumimoji="0" lang="en-US" sz="1800" b="0" i="0" u="none" strike="noStrike" kern="1200" cap="none" spc="0" normalizeH="0" baseline="0" noProof="0" dirty="0">
                    <a:ln>
                      <a:noFill/>
                    </a:ln>
                    <a:solidFill>
                      <a:srgbClr val="00B0F0"/>
                    </a:solidFill>
                    <a:effectLst/>
                    <a:uLnTx/>
                    <a:uFillTx/>
                    <a:latin typeface="Calibri"/>
                    <a:ea typeface="+mn-ea"/>
                    <a:cs typeface="+mn-cs"/>
                  </a:rPr>
                  <a:t> </a:t>
                </a:r>
              </a:p>
            </p:txBody>
          </p:sp>
          <p:sp>
            <p:nvSpPr>
              <p:cNvPr id="9" name="TextBox 8"/>
              <p:cNvSpPr txBox="1"/>
              <p:nvPr/>
            </p:nvSpPr>
            <p:spPr>
              <a:xfrm>
                <a:off x="262596" y="4644679"/>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A</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00B0F0"/>
                    </a:solidFill>
                    <a:latin typeface="Calibri"/>
                  </a:rPr>
                  <a:t>35</a:t>
                </a:r>
                <a:r>
                  <a:rPr kumimoji="0" lang="en-US" sz="1800" b="1" i="0" u="none" strike="noStrike" kern="1200" cap="none" spc="0" normalizeH="0" baseline="0" noProof="0" dirty="0">
                    <a:ln>
                      <a:noFill/>
                    </a:ln>
                    <a:solidFill>
                      <a:srgbClr val="00B0F0"/>
                    </a:solidFill>
                    <a:effectLst/>
                    <a:uLnTx/>
                    <a:uFillTx/>
                    <a:latin typeface="Calibri"/>
                    <a:ea typeface="+mn-ea"/>
                    <a:cs typeface="+mn-cs"/>
                  </a:rPr>
                  <a:t>% </a:t>
                </a:r>
              </a:p>
            </p:txBody>
          </p:sp>
          <p:sp>
            <p:nvSpPr>
              <p:cNvPr id="13" name="TextBox 12"/>
              <p:cNvSpPr txBox="1"/>
              <p:nvPr/>
            </p:nvSpPr>
            <p:spPr>
              <a:xfrm>
                <a:off x="3460652" y="2890669"/>
                <a:ext cx="1440058" cy="800219"/>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B0F0"/>
                    </a:solidFill>
                    <a:effectLst/>
                    <a:uLnTx/>
                    <a:uFillTx/>
                    <a:latin typeface="Calibri"/>
                    <a:ea typeface="+mn-ea"/>
                    <a:cs typeface="+mn-cs"/>
                  </a:rPr>
                  <a:t>Outside Watershed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00B0F0"/>
                    </a:solidFill>
                    <a:latin typeface="Calibri"/>
                  </a:rPr>
                  <a:t>1</a:t>
                </a:r>
                <a:r>
                  <a:rPr kumimoji="0" lang="en-US" sz="1800" b="1" i="0" u="none" strike="noStrike" kern="1200" cap="none" spc="0" normalizeH="0" baseline="0" noProof="0" dirty="0">
                    <a:ln>
                      <a:noFill/>
                    </a:ln>
                    <a:solidFill>
                      <a:srgbClr val="00B0F0"/>
                    </a:solidFill>
                    <a:effectLst/>
                    <a:uLnTx/>
                    <a:uFillTx/>
                    <a:latin typeface="Calibri"/>
                    <a:ea typeface="+mn-ea"/>
                    <a:cs typeface="+mn-cs"/>
                  </a:rPr>
                  <a:t>5% </a:t>
                </a:r>
              </a:p>
            </p:txBody>
          </p:sp>
          <p:sp>
            <p:nvSpPr>
              <p:cNvPr id="14" name="TextBox 13"/>
              <p:cNvSpPr txBox="1"/>
              <p:nvPr/>
            </p:nvSpPr>
            <p:spPr>
              <a:xfrm>
                <a:off x="3174610" y="4641278"/>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B0F0"/>
                    </a:solidFill>
                    <a:effectLst/>
                    <a:uLnTx/>
                    <a:uFillTx/>
                    <a:latin typeface="Calibri"/>
                    <a:ea typeface="+mn-ea"/>
                    <a:cs typeface="+mn-cs"/>
                  </a:rPr>
                  <a:t>50% </a:t>
                </a:r>
              </a:p>
            </p:txBody>
          </p:sp>
          <p:sp>
            <p:nvSpPr>
              <p:cNvPr id="15" name="TextBox 14"/>
              <p:cNvSpPr txBox="1"/>
              <p:nvPr/>
            </p:nvSpPr>
            <p:spPr>
              <a:xfrm>
                <a:off x="1734552" y="4644679"/>
                <a:ext cx="1186376" cy="646331"/>
              </a:xfrm>
              <a:prstGeom prst="rect">
                <a:avLst/>
              </a:prstGeom>
              <a:noFill/>
              <a:ln w="57150">
                <a:solidFill>
                  <a:srgbClr val="FF000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B</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00B0F0"/>
                    </a:solidFill>
                    <a:latin typeface="Calibri"/>
                  </a:rPr>
                  <a:t>0</a:t>
                </a:r>
                <a:r>
                  <a:rPr kumimoji="0" lang="en-US" sz="1800" b="1" i="0" u="none" strike="noStrike" kern="1200" cap="none" spc="0" normalizeH="0" baseline="0" noProof="0" dirty="0">
                    <a:ln>
                      <a:noFill/>
                    </a:ln>
                    <a:solidFill>
                      <a:srgbClr val="00B0F0"/>
                    </a:solidFill>
                    <a:effectLst/>
                    <a:uLnTx/>
                    <a:uFillTx/>
                    <a:latin typeface="Calibri"/>
                    <a:ea typeface="+mn-ea"/>
                    <a:cs typeface="+mn-cs"/>
                  </a:rPr>
                  <a:t>% </a:t>
                </a:r>
              </a:p>
            </p:txBody>
          </p:sp>
          <p:sp>
            <p:nvSpPr>
              <p:cNvPr id="18" name="Right Arrow 17"/>
              <p:cNvSpPr/>
              <p:nvPr/>
            </p:nvSpPr>
            <p:spPr>
              <a:xfrm rot="6899031">
                <a:off x="789694" y="4118517"/>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Right Arrow 18"/>
              <p:cNvSpPr/>
              <p:nvPr/>
            </p:nvSpPr>
            <p:spPr>
              <a:xfrm rot="5400000">
                <a:off x="1849235" y="4146501"/>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Right Arrow 19"/>
              <p:cNvSpPr/>
              <p:nvPr/>
            </p:nvSpPr>
            <p:spPr>
              <a:xfrm rot="3050954">
                <a:off x="2958706" y="412528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1" name="Right Arrow 20"/>
              <p:cNvSpPr/>
              <p:nvPr/>
            </p:nvSpPr>
            <p:spPr>
              <a:xfrm>
                <a:off x="2958706" y="322372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grpSp>
        <p:grpSp>
          <p:nvGrpSpPr>
            <p:cNvPr id="22" name="Group 21"/>
            <p:cNvGrpSpPr/>
            <p:nvPr/>
          </p:nvGrpSpPr>
          <p:grpSpPr>
            <a:xfrm>
              <a:off x="6096000" y="2531491"/>
              <a:ext cx="4638114" cy="2871366"/>
              <a:chOff x="262596" y="2419644"/>
              <a:chExt cx="4638114" cy="2871366"/>
            </a:xfrm>
          </p:grpSpPr>
          <p:sp>
            <p:nvSpPr>
              <p:cNvPr id="23" name="TextBox 22"/>
              <p:cNvSpPr txBox="1"/>
              <p:nvPr/>
            </p:nvSpPr>
            <p:spPr>
              <a:xfrm>
                <a:off x="262596" y="2419644"/>
                <a:ext cx="2658332" cy="1569660"/>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dirty="0">
                    <a:ln>
                      <a:noFill/>
                    </a:ln>
                    <a:solidFill>
                      <a:srgbClr val="F79646">
                        <a:lumMod val="75000"/>
                      </a:srgbClr>
                    </a:solidFill>
                    <a:effectLst/>
                    <a:uLnTx/>
                    <a:uFillTx/>
                    <a:latin typeface="Calibri"/>
                    <a:ea typeface="+mn-ea"/>
                    <a:cs typeface="+mn-cs"/>
                  </a:rPr>
                  <a:t>PA Data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1" u="none" strike="noStrike" kern="1200" cap="none" spc="0" normalizeH="0" baseline="0" noProof="0" dirty="0">
                    <a:ln>
                      <a:noFill/>
                    </a:ln>
                    <a:solidFill>
                      <a:srgbClr val="F79646">
                        <a:lumMod val="75000"/>
                      </a:srgbClr>
                    </a:solidFill>
                    <a:effectLst/>
                    <a:uLnTx/>
                    <a:uFillTx/>
                    <a:latin typeface="Calibri"/>
                    <a:ea typeface="+mn-ea"/>
                    <a:cs typeface="+mn-cs"/>
                  </a:rPr>
                  <a:t>(75 Cattle)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F0"/>
                    </a:solidFill>
                    <a:effectLst/>
                    <a:uLnTx/>
                    <a:uFillTx/>
                    <a:latin typeface="Calibri"/>
                    <a:ea typeface="+mn-ea"/>
                    <a:cs typeface="+mn-cs"/>
                  </a:rPr>
                  <a:t>100</a:t>
                </a:r>
                <a:r>
                  <a:rPr kumimoji="0" lang="en-US" sz="1800" b="0" i="0" u="none" strike="noStrike" kern="1200" cap="none" spc="0" normalizeH="0" baseline="0" noProof="0" dirty="0">
                    <a:ln>
                      <a:noFill/>
                    </a:ln>
                    <a:solidFill>
                      <a:srgbClr val="00B0F0"/>
                    </a:solidFill>
                    <a:effectLst/>
                    <a:uLnTx/>
                    <a:uFillTx/>
                    <a:latin typeface="Calibri"/>
                    <a:ea typeface="+mn-ea"/>
                    <a:cs typeface="+mn-cs"/>
                  </a:rPr>
                  <a:t> </a:t>
                </a:r>
                <a:r>
                  <a:rPr kumimoji="0" lang="en-US" sz="3200" b="1" i="0" u="none" strike="noStrike" kern="1200" cap="none" spc="0" normalizeH="0" baseline="0" noProof="0" dirty="0">
                    <a:ln>
                      <a:noFill/>
                    </a:ln>
                    <a:solidFill>
                      <a:srgbClr val="00B0F0"/>
                    </a:solidFill>
                    <a:effectLst/>
                    <a:uLnTx/>
                    <a:uFillTx/>
                    <a:latin typeface="Calibri"/>
                    <a:ea typeface="+mn-ea"/>
                    <a:cs typeface="+mn-cs"/>
                  </a:rPr>
                  <a:t>Cattle</a:t>
                </a:r>
              </a:p>
            </p:txBody>
          </p:sp>
          <p:sp>
            <p:nvSpPr>
              <p:cNvPr id="24" name="TextBox 23"/>
              <p:cNvSpPr txBox="1"/>
              <p:nvPr/>
            </p:nvSpPr>
            <p:spPr>
              <a:xfrm>
                <a:off x="262596" y="4644679"/>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25% </a:t>
                </a:r>
              </a:p>
            </p:txBody>
          </p:sp>
          <p:sp>
            <p:nvSpPr>
              <p:cNvPr id="25" name="TextBox 24"/>
              <p:cNvSpPr txBox="1"/>
              <p:nvPr/>
            </p:nvSpPr>
            <p:spPr>
              <a:xfrm>
                <a:off x="3460652" y="2890669"/>
                <a:ext cx="1440058" cy="800219"/>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B0F0"/>
                    </a:solidFill>
                    <a:effectLst/>
                    <a:uLnTx/>
                    <a:uFillTx/>
                    <a:latin typeface="Calibri"/>
                    <a:ea typeface="+mn-ea"/>
                    <a:cs typeface="+mn-cs"/>
                  </a:rPr>
                  <a:t>Outside Watershed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25% </a:t>
                </a:r>
              </a:p>
            </p:txBody>
          </p:sp>
          <p:sp>
            <p:nvSpPr>
              <p:cNvPr id="26" name="TextBox 25"/>
              <p:cNvSpPr txBox="1"/>
              <p:nvPr/>
            </p:nvSpPr>
            <p:spPr>
              <a:xfrm>
                <a:off x="3174610" y="4641278"/>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40% </a:t>
                </a:r>
              </a:p>
            </p:txBody>
          </p:sp>
          <p:sp>
            <p:nvSpPr>
              <p:cNvPr id="27" name="TextBox 26"/>
              <p:cNvSpPr txBox="1"/>
              <p:nvPr/>
            </p:nvSpPr>
            <p:spPr>
              <a:xfrm>
                <a:off x="1734552" y="4644679"/>
                <a:ext cx="1186376" cy="646331"/>
              </a:xfrm>
              <a:prstGeom prst="rect">
                <a:avLst/>
              </a:prstGeom>
              <a:noFill/>
              <a:ln w="57150">
                <a:solidFill>
                  <a:srgbClr val="FF000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B</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F79646">
                        <a:lumMod val="75000"/>
                      </a:srgbClr>
                    </a:solidFill>
                    <a:latin typeface="Calibri"/>
                  </a:rPr>
                  <a:t>10</a:t>
                </a: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 </a:t>
                </a:r>
              </a:p>
            </p:txBody>
          </p:sp>
          <p:sp>
            <p:nvSpPr>
              <p:cNvPr id="28" name="Right Arrow 27"/>
              <p:cNvSpPr/>
              <p:nvPr/>
            </p:nvSpPr>
            <p:spPr>
              <a:xfrm rot="6899031">
                <a:off x="753508" y="418373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Right Arrow 28"/>
              <p:cNvSpPr/>
              <p:nvPr/>
            </p:nvSpPr>
            <p:spPr>
              <a:xfrm rot="5400000">
                <a:off x="1863729" y="4196775"/>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0" name="Right Arrow 29"/>
              <p:cNvSpPr/>
              <p:nvPr/>
            </p:nvSpPr>
            <p:spPr>
              <a:xfrm rot="3050954">
                <a:off x="2958706" y="412528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1" name="Right Arrow 30"/>
              <p:cNvSpPr/>
              <p:nvPr/>
            </p:nvSpPr>
            <p:spPr>
              <a:xfrm>
                <a:off x="2958706" y="322372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6" name="Rectangle 5"/>
            <p:cNvSpPr/>
            <p:nvPr/>
          </p:nvSpPr>
          <p:spPr>
            <a:xfrm>
              <a:off x="2213028" y="5910557"/>
              <a:ext cx="6096000" cy="646331"/>
            </a:xfrm>
            <a:prstGeom prst="rect">
              <a:avLst/>
            </a:prstGeom>
            <a:solidFill>
              <a:schemeClr val="accent2">
                <a:lumMod val="20000"/>
                <a:lumOff val="80000"/>
              </a:schemeClr>
            </a:solidFill>
            <a:ln w="28575">
              <a:solidFill>
                <a:schemeClr val="tx1"/>
              </a:solidFill>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libri"/>
                  <a:ea typeface="+mn-ea"/>
                  <a:cs typeface="+mn-cs"/>
                </a:rPr>
                <a:t>Source of </a:t>
              </a:r>
              <a:r>
                <a:rPr kumimoji="0" lang="en-US" sz="1800" b="1" i="1" u="none" strike="noStrike" kern="1200" cap="none" spc="0" normalizeH="0" baseline="0" noProof="0" dirty="0">
                  <a:ln>
                    <a:noFill/>
                  </a:ln>
                  <a:solidFill>
                    <a:srgbClr val="C00000"/>
                  </a:solidFill>
                  <a:effectLst/>
                  <a:uLnTx/>
                  <a:uFillTx/>
                  <a:latin typeface="Calibri"/>
                  <a:ea typeface="+mn-ea"/>
                  <a:cs typeface="+mn-cs"/>
                </a:rPr>
                <a:t>TOTAL</a:t>
              </a:r>
              <a:r>
                <a:rPr kumimoji="0" lang="en-US" sz="1800" b="0" i="0" u="none" strike="noStrike" kern="1200" cap="none" spc="0" normalizeH="0" baseline="0" noProof="0" dirty="0">
                  <a:ln>
                    <a:noFill/>
                  </a:ln>
                  <a:solidFill>
                    <a:srgbClr val="C00000"/>
                  </a:solidFill>
                  <a:effectLst/>
                  <a:uLnTx/>
                  <a:uFillTx/>
                  <a:latin typeface="Calibri"/>
                  <a:ea typeface="+mn-ea"/>
                  <a:cs typeface="+mn-cs"/>
                </a:rPr>
                <a:t> statewide populations will not change for </a:t>
              </a:r>
              <a:r>
                <a:rPr kumimoji="0" lang="en-US" sz="1800" b="0" i="0" u="sng" strike="noStrike" kern="1200" cap="none" spc="0" normalizeH="0" baseline="0" noProof="0" dirty="0">
                  <a:ln>
                    <a:noFill/>
                  </a:ln>
                  <a:solidFill>
                    <a:srgbClr val="C00000"/>
                  </a:solidFill>
                  <a:effectLst/>
                  <a:uLnTx/>
                  <a:uFillTx/>
                  <a:latin typeface="Calibri"/>
                  <a:ea typeface="+mn-ea"/>
                  <a:cs typeface="+mn-cs"/>
                </a:rPr>
                <a:t>Phase 6 Watershed Model</a:t>
              </a:r>
              <a:r>
                <a:rPr kumimoji="0" lang="en-US" sz="1800" b="0" i="0" u="none" strike="noStrike" kern="1200" cap="none" spc="0" normalizeH="0" baseline="0" noProof="0" dirty="0">
                  <a:ln>
                    <a:noFill/>
                  </a:ln>
                  <a:solidFill>
                    <a:srgbClr val="C00000"/>
                  </a:solidFill>
                  <a:effectLst/>
                  <a:uLnTx/>
                  <a:uFillTx/>
                  <a:latin typeface="Calibri"/>
                  <a:ea typeface="+mn-ea"/>
                  <a:cs typeface="+mn-cs"/>
                </a:rPr>
                <a:t>.</a:t>
              </a:r>
            </a:p>
          </p:txBody>
        </p:sp>
        <p:cxnSp>
          <p:nvCxnSpPr>
            <p:cNvPr id="32" name="Straight Arrow Connector 31"/>
            <p:cNvCxnSpPr/>
            <p:nvPr/>
          </p:nvCxnSpPr>
          <p:spPr>
            <a:xfrm flipH="1">
              <a:off x="4900710" y="3842917"/>
              <a:ext cx="1616000" cy="206960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4" name="Slide Number Placeholder 3">
            <a:extLst>
              <a:ext uri="{FF2B5EF4-FFF2-40B4-BE49-F238E27FC236}">
                <a16:creationId xmlns:a16="http://schemas.microsoft.com/office/drawing/2014/main" id="{1906C76E-7415-4D12-B837-D1C4530AB708}"/>
              </a:ext>
            </a:extLst>
          </p:cNvPr>
          <p:cNvSpPr>
            <a:spLocks noGrp="1"/>
          </p:cNvSpPr>
          <p:nvPr>
            <p:ph type="sldNum" sz="quarter" idx="12"/>
          </p:nvPr>
        </p:nvSpPr>
        <p:spPr/>
        <p:txBody>
          <a:bodyPr/>
          <a:lstStyle/>
          <a:p>
            <a:fld id="{D93DCF05-CED9-4A2F-B767-18D4731FF5BB}" type="slidenum">
              <a:rPr lang="en-US" smtClean="0">
                <a:solidFill>
                  <a:prstClr val="black">
                    <a:tint val="75000"/>
                  </a:prstClr>
                </a:solidFill>
              </a:rPr>
              <a:pPr/>
              <a:t>7</a:t>
            </a:fld>
            <a:endParaRPr lang="en-US">
              <a:solidFill>
                <a:prstClr val="black">
                  <a:tint val="75000"/>
                </a:prstClr>
              </a:solidFill>
            </a:endParaRPr>
          </a:p>
        </p:txBody>
      </p:sp>
      <p:sp>
        <p:nvSpPr>
          <p:cNvPr id="34" name="Rectangle: Rounded Corners 33">
            <a:extLst>
              <a:ext uri="{FF2B5EF4-FFF2-40B4-BE49-F238E27FC236}">
                <a16:creationId xmlns:a16="http://schemas.microsoft.com/office/drawing/2014/main" id="{B64181A9-253D-4715-BE07-F76DA51BD65A}"/>
              </a:ext>
            </a:extLst>
          </p:cNvPr>
          <p:cNvSpPr/>
          <p:nvPr/>
        </p:nvSpPr>
        <p:spPr>
          <a:xfrm>
            <a:off x="4957198" y="104100"/>
            <a:ext cx="2045930" cy="2883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CRITICAL CONCEPT</a:t>
            </a:r>
          </a:p>
        </p:txBody>
      </p:sp>
      <p:sp>
        <p:nvSpPr>
          <p:cNvPr id="11" name="Oval 10">
            <a:extLst>
              <a:ext uri="{FF2B5EF4-FFF2-40B4-BE49-F238E27FC236}">
                <a16:creationId xmlns:a16="http://schemas.microsoft.com/office/drawing/2014/main" id="{946E83B8-6341-46A7-9EE8-65A976354E14}"/>
              </a:ext>
            </a:extLst>
          </p:cNvPr>
          <p:cNvSpPr/>
          <p:nvPr/>
        </p:nvSpPr>
        <p:spPr>
          <a:xfrm>
            <a:off x="3362036" y="2382982"/>
            <a:ext cx="2096655" cy="1524000"/>
          </a:xfrm>
          <a:prstGeom prst="ellipse">
            <a:avLst/>
          </a:prstGeom>
          <a:solidFill>
            <a:srgbClr val="FFFF00">
              <a:alpha val="18000"/>
            </a:srgb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48B0F6E1-AACD-45C7-8400-63138CDB33D6}"/>
              </a:ext>
            </a:extLst>
          </p:cNvPr>
          <p:cNvSpPr/>
          <p:nvPr/>
        </p:nvSpPr>
        <p:spPr>
          <a:xfrm>
            <a:off x="9216593" y="2514834"/>
            <a:ext cx="2096655" cy="1524000"/>
          </a:xfrm>
          <a:prstGeom prst="ellipse">
            <a:avLst/>
          </a:prstGeom>
          <a:solidFill>
            <a:srgbClr val="FFFF00">
              <a:alpha val="18000"/>
            </a:srgb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1711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AB144755-01CB-4305-88A9-B0497E26A9C9}"/>
              </a:ext>
            </a:extLst>
          </p:cNvPr>
          <p:cNvGraphicFramePr/>
          <p:nvPr/>
        </p:nvGraphicFramePr>
        <p:xfrm>
          <a:off x="130407" y="165686"/>
          <a:ext cx="5414050" cy="6421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Group 3">
            <a:extLst>
              <a:ext uri="{FF2B5EF4-FFF2-40B4-BE49-F238E27FC236}">
                <a16:creationId xmlns:a16="http://schemas.microsoft.com/office/drawing/2014/main" id="{EDC9490C-8B85-4D5E-9D11-A024809D5B9E}"/>
              </a:ext>
            </a:extLst>
          </p:cNvPr>
          <p:cNvGrpSpPr/>
          <p:nvPr/>
        </p:nvGrpSpPr>
        <p:grpSpPr>
          <a:xfrm>
            <a:off x="5725886" y="1132114"/>
            <a:ext cx="689429" cy="4528457"/>
            <a:chOff x="6262914" y="1132114"/>
            <a:chExt cx="1110343" cy="4528457"/>
          </a:xfrm>
        </p:grpSpPr>
        <p:sp>
          <p:nvSpPr>
            <p:cNvPr id="3" name="Arrow: Right 2">
              <a:extLst>
                <a:ext uri="{FF2B5EF4-FFF2-40B4-BE49-F238E27FC236}">
                  <a16:creationId xmlns:a16="http://schemas.microsoft.com/office/drawing/2014/main" id="{818B8569-5387-4B23-B951-C0969E8AA134}"/>
                </a:ext>
              </a:extLst>
            </p:cNvPr>
            <p:cNvSpPr/>
            <p:nvPr/>
          </p:nvSpPr>
          <p:spPr>
            <a:xfrm>
              <a:off x="6270171" y="1132114"/>
              <a:ext cx="1088572" cy="4499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8ABB4FD9-89E6-4468-8532-A2E0B4FEF6C7}"/>
                </a:ext>
              </a:extLst>
            </p:cNvPr>
            <p:cNvSpPr/>
            <p:nvPr/>
          </p:nvSpPr>
          <p:spPr>
            <a:xfrm>
              <a:off x="6262914" y="3142342"/>
              <a:ext cx="1088572" cy="4499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C6B6FAFA-C76A-4F60-A85E-E70F731001AA}"/>
                </a:ext>
              </a:extLst>
            </p:cNvPr>
            <p:cNvSpPr/>
            <p:nvPr/>
          </p:nvSpPr>
          <p:spPr>
            <a:xfrm>
              <a:off x="6284685" y="5210628"/>
              <a:ext cx="1088572" cy="4499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a:extLst>
              <a:ext uri="{FF2B5EF4-FFF2-40B4-BE49-F238E27FC236}">
                <a16:creationId xmlns:a16="http://schemas.microsoft.com/office/drawing/2014/main" id="{C93FF879-6B33-4ADF-A320-73255F18C341}"/>
              </a:ext>
            </a:extLst>
          </p:cNvPr>
          <p:cNvSpPr txBox="1"/>
          <p:nvPr/>
        </p:nvSpPr>
        <p:spPr>
          <a:xfrm>
            <a:off x="6657475" y="497305"/>
            <a:ext cx="4459705" cy="1631216"/>
          </a:xfrm>
          <a:prstGeom prst="rect">
            <a:avLst/>
          </a:prstGeom>
          <a:noFill/>
          <a:ln>
            <a:solidFill>
              <a:schemeClr val="tx1"/>
            </a:solidFill>
          </a:ln>
        </p:spPr>
        <p:txBody>
          <a:bodyPr wrap="square" rtlCol="0">
            <a:spAutoFit/>
          </a:bodyPr>
          <a:lstStyle/>
          <a:p>
            <a:r>
              <a:rPr lang="en-US" sz="2000" dirty="0"/>
              <a:t>LEAD: </a:t>
            </a:r>
          </a:p>
          <a:p>
            <a:endParaRPr lang="en-US" sz="2000" dirty="0"/>
          </a:p>
          <a:p>
            <a:r>
              <a:rPr lang="en-US" sz="2000" dirty="0"/>
              <a:t>CBPO Contact: </a:t>
            </a:r>
          </a:p>
          <a:p>
            <a:endParaRPr lang="en-US" sz="2000" dirty="0"/>
          </a:p>
          <a:p>
            <a:r>
              <a:rPr lang="en-US" sz="2000" dirty="0"/>
              <a:t>ACTION: </a:t>
            </a:r>
          </a:p>
        </p:txBody>
      </p:sp>
      <p:sp>
        <p:nvSpPr>
          <p:cNvPr id="14" name="TextBox 13">
            <a:extLst>
              <a:ext uri="{FF2B5EF4-FFF2-40B4-BE49-F238E27FC236}">
                <a16:creationId xmlns:a16="http://schemas.microsoft.com/office/drawing/2014/main" id="{B0E3A294-23F8-4FCB-8E19-A9F18E5B1825}"/>
              </a:ext>
            </a:extLst>
          </p:cNvPr>
          <p:cNvSpPr txBox="1"/>
          <p:nvPr/>
        </p:nvSpPr>
        <p:spPr>
          <a:xfrm>
            <a:off x="6697580" y="2478505"/>
            <a:ext cx="4459705" cy="1631216"/>
          </a:xfrm>
          <a:prstGeom prst="rect">
            <a:avLst/>
          </a:prstGeom>
          <a:noFill/>
          <a:ln>
            <a:solidFill>
              <a:schemeClr val="tx1"/>
            </a:solidFill>
          </a:ln>
        </p:spPr>
        <p:txBody>
          <a:bodyPr wrap="square" rtlCol="0">
            <a:spAutoFit/>
          </a:bodyPr>
          <a:lstStyle/>
          <a:p>
            <a:r>
              <a:rPr lang="en-US" sz="2000" dirty="0"/>
              <a:t>LEAD: </a:t>
            </a:r>
          </a:p>
          <a:p>
            <a:endParaRPr lang="en-US" sz="2000" dirty="0"/>
          </a:p>
          <a:p>
            <a:r>
              <a:rPr lang="en-US" sz="2000" dirty="0"/>
              <a:t>CBPO Contact: </a:t>
            </a:r>
          </a:p>
          <a:p>
            <a:endParaRPr lang="en-US" sz="2000" dirty="0"/>
          </a:p>
          <a:p>
            <a:r>
              <a:rPr lang="en-US" sz="2000" dirty="0"/>
              <a:t>ACTION: </a:t>
            </a:r>
          </a:p>
        </p:txBody>
      </p:sp>
      <p:sp>
        <p:nvSpPr>
          <p:cNvPr id="15" name="TextBox 14">
            <a:extLst>
              <a:ext uri="{FF2B5EF4-FFF2-40B4-BE49-F238E27FC236}">
                <a16:creationId xmlns:a16="http://schemas.microsoft.com/office/drawing/2014/main" id="{0730F7C4-4F19-4A6E-BEF7-F42036CBA896}"/>
              </a:ext>
            </a:extLst>
          </p:cNvPr>
          <p:cNvSpPr txBox="1"/>
          <p:nvPr/>
        </p:nvSpPr>
        <p:spPr>
          <a:xfrm>
            <a:off x="6737686" y="4443663"/>
            <a:ext cx="4427619" cy="1631216"/>
          </a:xfrm>
          <a:prstGeom prst="rect">
            <a:avLst/>
          </a:prstGeom>
          <a:noFill/>
          <a:ln>
            <a:solidFill>
              <a:schemeClr val="tx1"/>
            </a:solidFill>
          </a:ln>
        </p:spPr>
        <p:txBody>
          <a:bodyPr wrap="square" rtlCol="0">
            <a:spAutoFit/>
          </a:bodyPr>
          <a:lstStyle/>
          <a:p>
            <a:r>
              <a:rPr lang="en-US" sz="2000" dirty="0"/>
              <a:t>LEAD: </a:t>
            </a:r>
          </a:p>
          <a:p>
            <a:endParaRPr lang="en-US" sz="2000" dirty="0"/>
          </a:p>
          <a:p>
            <a:r>
              <a:rPr lang="en-US" sz="2000" dirty="0"/>
              <a:t>CBPO Contact: </a:t>
            </a:r>
          </a:p>
          <a:p>
            <a:endParaRPr lang="en-US" sz="2000" dirty="0"/>
          </a:p>
          <a:p>
            <a:r>
              <a:rPr lang="en-US" sz="2000" dirty="0"/>
              <a:t>ACTION: </a:t>
            </a:r>
          </a:p>
        </p:txBody>
      </p:sp>
    </p:spTree>
    <p:extLst>
      <p:ext uri="{BB962C8B-B14F-4D97-AF65-F5344CB8AC3E}">
        <p14:creationId xmlns:p14="http://schemas.microsoft.com/office/powerpoint/2010/main" val="1166974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AB144755-01CB-4305-88A9-B0497E26A9C9}"/>
              </a:ext>
            </a:extLst>
          </p:cNvPr>
          <p:cNvGraphicFramePr/>
          <p:nvPr>
            <p:extLst>
              <p:ext uri="{D42A27DB-BD31-4B8C-83A1-F6EECF244321}">
                <p14:modId xmlns:p14="http://schemas.microsoft.com/office/powerpoint/2010/main" val="983396214"/>
              </p:ext>
            </p:extLst>
          </p:nvPr>
        </p:nvGraphicFramePr>
        <p:xfrm>
          <a:off x="273537" y="267286"/>
          <a:ext cx="11215078" cy="6421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2">
            <a:extLst>
              <a:ext uri="{FF2B5EF4-FFF2-40B4-BE49-F238E27FC236}">
                <a16:creationId xmlns:a16="http://schemas.microsoft.com/office/drawing/2014/main" id="{EEB3448A-D30A-40AF-80FA-AF26B8324C40}"/>
              </a:ext>
            </a:extLst>
          </p:cNvPr>
          <p:cNvGrpSpPr/>
          <p:nvPr/>
        </p:nvGrpSpPr>
        <p:grpSpPr>
          <a:xfrm>
            <a:off x="419686" y="3931515"/>
            <a:ext cx="11491530" cy="2806462"/>
            <a:chOff x="419686" y="3931515"/>
            <a:chExt cx="11491530" cy="2806462"/>
          </a:xfrm>
        </p:grpSpPr>
        <p:pic>
          <p:nvPicPr>
            <p:cNvPr id="4" name="Picture 3">
              <a:extLst>
                <a:ext uri="{FF2B5EF4-FFF2-40B4-BE49-F238E27FC236}">
                  <a16:creationId xmlns:a16="http://schemas.microsoft.com/office/drawing/2014/main" id="{9CE65FB9-FC58-4B91-BE48-54F36CECFB2A}"/>
                </a:ext>
              </a:extLst>
            </p:cNvPr>
            <p:cNvPicPr>
              <a:picLocks noChangeAspect="1"/>
            </p:cNvPicPr>
            <p:nvPr/>
          </p:nvPicPr>
          <p:blipFill>
            <a:blip r:embed="rId7"/>
            <a:stretch>
              <a:fillRect/>
            </a:stretch>
          </p:blipFill>
          <p:spPr>
            <a:xfrm>
              <a:off x="433211" y="3931515"/>
              <a:ext cx="11478005" cy="2806462"/>
            </a:xfrm>
            <a:prstGeom prst="rect">
              <a:avLst/>
            </a:prstGeom>
          </p:spPr>
        </p:pic>
        <p:grpSp>
          <p:nvGrpSpPr>
            <p:cNvPr id="2" name="Group 1">
              <a:extLst>
                <a:ext uri="{FF2B5EF4-FFF2-40B4-BE49-F238E27FC236}">
                  <a16:creationId xmlns:a16="http://schemas.microsoft.com/office/drawing/2014/main" id="{2990FBC4-CAC8-42B7-A767-903A96FA3AD4}"/>
                </a:ext>
              </a:extLst>
            </p:cNvPr>
            <p:cNvGrpSpPr/>
            <p:nvPr/>
          </p:nvGrpSpPr>
          <p:grpSpPr>
            <a:xfrm>
              <a:off x="419686" y="4600135"/>
              <a:ext cx="11143958" cy="1751429"/>
              <a:chOff x="419686" y="4600135"/>
              <a:chExt cx="11143958" cy="1751429"/>
            </a:xfrm>
          </p:grpSpPr>
          <p:cxnSp>
            <p:nvCxnSpPr>
              <p:cNvPr id="7" name="Straight Connector 6">
                <a:extLst>
                  <a:ext uri="{FF2B5EF4-FFF2-40B4-BE49-F238E27FC236}">
                    <a16:creationId xmlns:a16="http://schemas.microsoft.com/office/drawing/2014/main" id="{3B29DC65-F28C-4007-9AE1-306BE7664184}"/>
                  </a:ext>
                </a:extLst>
              </p:cNvPr>
              <p:cNvCxnSpPr/>
              <p:nvPr/>
            </p:nvCxnSpPr>
            <p:spPr>
              <a:xfrm>
                <a:off x="422032" y="4600135"/>
                <a:ext cx="11141612" cy="0"/>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8" name="Straight Connector 7">
                <a:extLst>
                  <a:ext uri="{FF2B5EF4-FFF2-40B4-BE49-F238E27FC236}">
                    <a16:creationId xmlns:a16="http://schemas.microsoft.com/office/drawing/2014/main" id="{51F8E4DD-A5B3-45BE-B76F-3F715D32C353}"/>
                  </a:ext>
                </a:extLst>
              </p:cNvPr>
              <p:cNvCxnSpPr>
                <a:cxnSpLocks/>
              </p:cNvCxnSpPr>
              <p:nvPr/>
            </p:nvCxnSpPr>
            <p:spPr>
              <a:xfrm>
                <a:off x="419686" y="4893213"/>
                <a:ext cx="9596511" cy="0"/>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0" name="Straight Connector 9">
                <a:extLst>
                  <a:ext uri="{FF2B5EF4-FFF2-40B4-BE49-F238E27FC236}">
                    <a16:creationId xmlns:a16="http://schemas.microsoft.com/office/drawing/2014/main" id="{8B21461A-8267-453D-89C4-8A8FEF6D0460}"/>
                  </a:ext>
                </a:extLst>
              </p:cNvPr>
              <p:cNvCxnSpPr>
                <a:cxnSpLocks/>
              </p:cNvCxnSpPr>
              <p:nvPr/>
            </p:nvCxnSpPr>
            <p:spPr>
              <a:xfrm>
                <a:off x="6625884" y="5988148"/>
                <a:ext cx="4893212" cy="0"/>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12" name="Straight Connector 11">
                <a:extLst>
                  <a:ext uri="{FF2B5EF4-FFF2-40B4-BE49-F238E27FC236}">
                    <a16:creationId xmlns:a16="http://schemas.microsoft.com/office/drawing/2014/main" id="{1958E9BE-D6FE-4947-9F45-4BDF50C0E65F}"/>
                  </a:ext>
                </a:extLst>
              </p:cNvPr>
              <p:cNvCxnSpPr>
                <a:cxnSpLocks/>
              </p:cNvCxnSpPr>
              <p:nvPr/>
            </p:nvCxnSpPr>
            <p:spPr>
              <a:xfrm>
                <a:off x="419686" y="6351564"/>
                <a:ext cx="3012831" cy="0"/>
              </a:xfrm>
              <a:prstGeom prst="line">
                <a:avLst/>
              </a:prstGeom>
              <a:ln w="57150"/>
            </p:spPr>
            <p:style>
              <a:lnRef idx="1">
                <a:schemeClr val="accent2"/>
              </a:lnRef>
              <a:fillRef idx="0">
                <a:schemeClr val="accent2"/>
              </a:fillRef>
              <a:effectRef idx="0">
                <a:schemeClr val="accent2"/>
              </a:effectRef>
              <a:fontRef idx="minor">
                <a:schemeClr val="tx1"/>
              </a:fontRef>
            </p:style>
          </p:cxnSp>
        </p:grpSp>
      </p:grpSp>
      <p:sp>
        <p:nvSpPr>
          <p:cNvPr id="14" name="Rectangle 13">
            <a:extLst>
              <a:ext uri="{FF2B5EF4-FFF2-40B4-BE49-F238E27FC236}">
                <a16:creationId xmlns:a16="http://schemas.microsoft.com/office/drawing/2014/main" id="{48605E8E-9A20-4C68-AC22-24D2B414A6AD}"/>
              </a:ext>
            </a:extLst>
          </p:cNvPr>
          <p:cNvSpPr/>
          <p:nvPr/>
        </p:nvSpPr>
        <p:spPr>
          <a:xfrm>
            <a:off x="393895" y="3096122"/>
            <a:ext cx="11029071" cy="646331"/>
          </a:xfrm>
          <a:prstGeom prst="rect">
            <a:avLst/>
          </a:prstGeom>
          <a:solidFill>
            <a:schemeClr val="accent2">
              <a:lumMod val="20000"/>
              <a:lumOff val="80000"/>
            </a:schemeClr>
          </a:solidFill>
          <a:ln w="28575">
            <a:solidFill>
              <a:schemeClr val="tx1"/>
            </a:solidFill>
          </a:ln>
        </p:spPr>
        <p:txBody>
          <a:bodyPr wrap="square">
            <a:spAutoFit/>
          </a:bodyPr>
          <a:lstStyle/>
          <a:p>
            <a:r>
              <a:rPr lang="en-US" dirty="0">
                <a:solidFill>
                  <a:srgbClr val="000000"/>
                </a:solidFill>
                <a:latin typeface="Gill Sans MT" panose="020B0502020104020203" pitchFamily="34" charset="0"/>
              </a:rPr>
              <a:t>All BMP effectiveness estimates are subject to potential future reviews according to the availability of new scientific information and CBP partnership needs, as defined in the </a:t>
            </a:r>
            <a:r>
              <a:rPr lang="en-US" dirty="0">
                <a:solidFill>
                  <a:srgbClr val="0562C1"/>
                </a:solidFill>
                <a:latin typeface="Gill Sans MT" panose="020B0502020104020203" pitchFamily="34" charset="0"/>
              </a:rPr>
              <a:t>BMP Review Protocol</a:t>
            </a:r>
            <a:r>
              <a:rPr lang="en-US" dirty="0">
                <a:solidFill>
                  <a:srgbClr val="000000"/>
                </a:solidFill>
                <a:latin typeface="Gill Sans MT" panose="020B0502020104020203" pitchFamily="34" charset="0"/>
              </a:rPr>
              <a:t>. </a:t>
            </a:r>
            <a:endParaRPr lang="en-US" dirty="0"/>
          </a:p>
        </p:txBody>
      </p:sp>
    </p:spTree>
    <p:extLst>
      <p:ext uri="{BB962C8B-B14F-4D97-AF65-F5344CB8AC3E}">
        <p14:creationId xmlns:p14="http://schemas.microsoft.com/office/powerpoint/2010/main" val="22213281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735</TotalTime>
  <Words>4017</Words>
  <Application>Microsoft Office PowerPoint</Application>
  <PresentationFormat>Widescreen</PresentationFormat>
  <Paragraphs>494</Paragraphs>
  <Slides>35</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Calibri Light</vt:lpstr>
      <vt:lpstr>Gill Sans MT</vt:lpstr>
      <vt:lpstr>Wingdings</vt:lpstr>
      <vt:lpstr>Office Theme</vt:lpstr>
      <vt:lpstr>AgWG Ad Hoc CAST Issues</vt:lpstr>
      <vt:lpstr> CAST-21 Workplan (Working Draft) *Approved data and method changes need to be finalized through the WQGIT by Sept. 1, 2021*     </vt:lpstr>
      <vt:lpstr>Challenges  September AgWG Call:  Action: The Ad Hoc Cast Concerns group will discuss and prioritize CAST concerns raised in addition to the current “CAST-21 Workplan” and bring recommendations back to the AgWG.</vt:lpstr>
      <vt:lpstr>PowerPoint Presentation</vt:lpstr>
      <vt:lpstr>PowerPoint Presentation</vt:lpstr>
      <vt:lpstr>Improving Ag Data?</vt:lpstr>
      <vt:lpstr>Source for distribution of statewide populations can change.</vt:lpstr>
      <vt:lpstr>PowerPoint Presentation</vt:lpstr>
      <vt:lpstr>PowerPoint Presentation</vt:lpstr>
      <vt:lpstr>PowerPoint Presentation</vt:lpstr>
      <vt:lpstr>PowerPoint Presentation</vt:lpstr>
      <vt:lpstr>Dairy Precision Feeding</vt:lpstr>
      <vt:lpstr>PowerPoint Presentation</vt:lpstr>
      <vt:lpstr>PowerPoint Presentation</vt:lpstr>
      <vt:lpstr>Rotational/Prescribed Grazing</vt:lpstr>
      <vt:lpstr>PowerPoint Presentation</vt:lpstr>
      <vt:lpstr>PowerPoint Presentation</vt:lpstr>
      <vt:lpstr>Heavy Use Area Protection (HUAP)</vt:lpstr>
      <vt:lpstr>PowerPoint Presentation</vt:lpstr>
      <vt:lpstr>PowerPoint Presentation</vt:lpstr>
      <vt:lpstr>Commodity Cover Crops</vt:lpstr>
      <vt:lpstr>PowerPoint Presentation</vt:lpstr>
      <vt:lpstr>PowerPoint Presentation</vt:lpstr>
      <vt:lpstr>Manure Treatment &amp; Transport</vt:lpstr>
      <vt:lpstr>PowerPoint Presentation</vt:lpstr>
      <vt:lpstr>PowerPoint Presentation</vt:lpstr>
      <vt:lpstr>Pasture Nutrient Management</vt:lpstr>
      <vt:lpstr>PowerPoint Presentation</vt:lpstr>
      <vt:lpstr>PowerPoint Presentation</vt:lpstr>
      <vt:lpstr>PowerPoint Presentation</vt:lpstr>
      <vt:lpstr>Moving Forward</vt:lpstr>
      <vt:lpstr>Additional Concerns- MD</vt:lpstr>
      <vt:lpstr>Additional Concerns- NY</vt:lpstr>
      <vt:lpstr>Additional Concerns - PA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AgWG Ad Hoc CAST Issues</dc:title>
  <dc:creator>Loretta Collins</dc:creator>
  <cp:lastModifiedBy>Whitney Ashead</cp:lastModifiedBy>
  <cp:revision>17</cp:revision>
  <dcterms:created xsi:type="dcterms:W3CDTF">2020-10-06T00:01:49Z</dcterms:created>
  <dcterms:modified xsi:type="dcterms:W3CDTF">2020-10-09T12:52:39Z</dcterms:modified>
</cp:coreProperties>
</file>